
<file path=[Content_Types].xml><?xml version="1.0" encoding="utf-8"?>
<Types xmlns="http://schemas.openxmlformats.org/package/2006/content-types">
  <Override PartName="/ppt/slideMasters/slideMaster3.xml" ContentType="application/vnd.openxmlformats-officedocument.presentationml.slideMaster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docProps/core.xml" ContentType="application/vnd.openxmlformats-package.core-properties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3" r:id="rId2"/>
    <p:sldMasterId id="2147483679" r:id="rId3"/>
  </p:sldMasterIdLst>
  <p:notesMasterIdLst>
    <p:notesMasterId r:id="rId26"/>
  </p:notesMasterIdLst>
  <p:sldIdLst>
    <p:sldId id="256" r:id="rId4"/>
    <p:sldId id="275" r:id="rId5"/>
    <p:sldId id="274" r:id="rId6"/>
    <p:sldId id="281" r:id="rId7"/>
    <p:sldId id="270" r:id="rId8"/>
    <p:sldId id="276" r:id="rId9"/>
    <p:sldId id="277" r:id="rId10"/>
    <p:sldId id="271" r:id="rId11"/>
    <p:sldId id="258" r:id="rId12"/>
    <p:sldId id="259" r:id="rId13"/>
    <p:sldId id="260" r:id="rId14"/>
    <p:sldId id="261" r:id="rId15"/>
    <p:sldId id="262" r:id="rId16"/>
    <p:sldId id="282" r:id="rId17"/>
    <p:sldId id="264" r:id="rId18"/>
    <p:sldId id="265" r:id="rId19"/>
    <p:sldId id="266" r:id="rId20"/>
    <p:sldId id="267" r:id="rId21"/>
    <p:sldId id="268" r:id="rId22"/>
    <p:sldId id="280" r:id="rId23"/>
    <p:sldId id="269" r:id="rId24"/>
    <p:sldId id="284" r:id="rId2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 autoAdjust="0"/>
    <p:restoredTop sz="94638" autoAdjust="0"/>
  </p:normalViewPr>
  <p:slideViewPr>
    <p:cSldViewPr>
      <p:cViewPr varScale="1">
        <p:scale>
          <a:sx n="110" d="100"/>
          <a:sy n="110" d="100"/>
        </p:scale>
        <p:origin x="-1644" y="-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99EF21-1768-41FD-BC4A-ABAA2471B99D}" type="datetimeFigureOut">
              <a:rPr lang="en-US" smtClean="0"/>
              <a:pPr/>
              <a:t>1/4/2016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9BC9C2-1E23-4294-95FD-C75562096D14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Inferences</a:t>
            </a:r>
            <a:r>
              <a:rPr lang="en-US" baseline="0" dirty="0" smtClean="0"/>
              <a:t> about a population from a sample</a:t>
            </a:r>
            <a:endParaRPr lang="en-US" dirty="0" smtClean="0"/>
          </a:p>
          <a:p>
            <a:r>
              <a:rPr lang="en-US" dirty="0" smtClean="0"/>
              <a:t>Can’t we run a whole bunch of </a:t>
            </a:r>
            <a:r>
              <a:rPr lang="en-US" dirty="0" err="1" smtClean="0"/>
              <a:t>kmeans</a:t>
            </a:r>
            <a:r>
              <a:rPr lang="en-US" dirty="0" smtClean="0"/>
              <a:t> and pick the best one?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9BC9C2-1E23-4294-95FD-C75562096D14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spcBef>
                <a:spcPct val="0"/>
              </a:spcBef>
              <a:buFontTx/>
              <a:buNone/>
            </a:pPr>
            <a:r>
              <a:rPr lang="en-US" i="1" dirty="0" err="1" smtClean="0">
                <a:solidFill>
                  <a:prstClr val="black"/>
                </a:solidFill>
                <a:latin typeface="Tahoma"/>
                <a:cs typeface="Tahoma"/>
              </a:rPr>
              <a:t>Protoport</a:t>
            </a:r>
            <a:r>
              <a:rPr lang="en-US" dirty="0" smtClean="0">
                <a:solidFill>
                  <a:prstClr val="black"/>
                </a:solidFill>
                <a:latin typeface="Tahoma"/>
                <a:cs typeface="Tahoma"/>
              </a:rPr>
              <a:t> counts &lt;IP, (direction-protocol-port), total count&gt;</a:t>
            </a:r>
          </a:p>
          <a:p>
            <a:pPr algn="l">
              <a:spcBef>
                <a:spcPct val="0"/>
              </a:spcBef>
              <a:buFontTx/>
              <a:buNone/>
            </a:pPr>
            <a:endParaRPr lang="en-US" dirty="0" smtClean="0">
              <a:solidFill>
                <a:prstClr val="black"/>
              </a:solidFill>
              <a:latin typeface="Tahoma"/>
              <a:cs typeface="Tahoma"/>
            </a:endParaRPr>
          </a:p>
          <a:p>
            <a:pPr algn="l">
              <a:spcBef>
                <a:spcPct val="0"/>
              </a:spcBef>
              <a:buFontTx/>
              <a:buNone/>
            </a:pPr>
            <a:r>
              <a:rPr lang="en-US" dirty="0" smtClean="0">
                <a:solidFill>
                  <a:prstClr val="black"/>
                </a:solidFill>
                <a:latin typeface="Tahoma"/>
                <a:cs typeface="Tahoma"/>
              </a:rPr>
              <a:t>Graph features &lt;IP1, IP2, total bytes&gt;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E5A073-B0A0-40B9-9EA4-77F0F260045C}" type="slidenum">
              <a:rPr lang="en-US" smtClean="0">
                <a:solidFill>
                  <a:srgbClr val="000000"/>
                </a:solidFill>
              </a:rPr>
              <a:pPr/>
              <a:t>8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5579115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9BE64145-FAB4-45AA-A309-14B38213CA96}" type="datetime1">
              <a:rPr lang="en-US" smtClean="0"/>
              <a:pPr>
                <a:defRPr/>
              </a:pPr>
              <a:t>1/4/2016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740D6B2-AA60-4D02-BD28-2E30DFD510FF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4149435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AE658-F131-4B35-8CCD-E13ECF05240F}" type="datetimeFigureOut">
              <a:rPr lang="en-US" smtClean="0"/>
              <a:pPr/>
              <a:t>1/4/2016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8D567-2798-4D17-BC59-F14AA92625F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3562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14400"/>
            <a:ext cx="8229600" cy="5211763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AE658-F131-4B35-8CCD-E13ECF05240F}" type="datetimeFigureOut">
              <a:rPr lang="en-US" smtClean="0"/>
              <a:pPr/>
              <a:t>1/4/2016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8D567-2798-4D17-BC59-F14AA92625F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3562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AE658-F131-4B35-8CCD-E13ECF05240F}" type="datetimeFigureOut">
              <a:rPr lang="en-US" smtClean="0"/>
              <a:pPr/>
              <a:t>1/4/2016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8D567-2798-4D17-BC59-F14AA92625F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AE658-F131-4B35-8CCD-E13ECF05240F}" type="datetimeFigureOut">
              <a:rPr lang="en-US" smtClean="0"/>
              <a:pPr/>
              <a:t>1/4/2016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8D567-2798-4D17-BC59-F14AA92625F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7"/>
          <p:cNvCxnSpPr>
            <a:cxnSpLocks noChangeShapeType="1"/>
          </p:cNvCxnSpPr>
          <p:nvPr/>
        </p:nvCxnSpPr>
        <p:spPr bwMode="auto">
          <a:xfrm>
            <a:off x="381000" y="836613"/>
            <a:ext cx="8382000" cy="1587"/>
          </a:xfrm>
          <a:prstGeom prst="line">
            <a:avLst/>
          </a:prstGeom>
          <a:noFill/>
          <a:ln w="22225">
            <a:solidFill>
              <a:srgbClr val="0F5E90"/>
            </a:solidFill>
            <a:round/>
            <a:headEnd/>
            <a:tailEnd/>
          </a:ln>
        </p:spPr>
      </p:cxnSp>
      <p:pic>
        <p:nvPicPr>
          <p:cNvPr id="5" name="Picture 7" descr="0927_DARPALOGO_SCREEN_WHTLTRS3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152400" y="-76200"/>
            <a:ext cx="1547813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990600"/>
            <a:ext cx="8382000" cy="5029200"/>
          </a:xfrm>
        </p:spPr>
        <p:txBody>
          <a:bodyPr/>
          <a:lstStyle>
            <a:lvl2pPr>
              <a:defRPr sz="1600"/>
            </a:lvl2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4" name="Title Placeholder 9"/>
          <p:cNvSpPr>
            <a:spLocks noGrp="1"/>
          </p:cNvSpPr>
          <p:nvPr>
            <p:ph type="title"/>
          </p:nvPr>
        </p:nvSpPr>
        <p:spPr>
          <a:xfrm>
            <a:off x="1600200" y="152400"/>
            <a:ext cx="7162800" cy="609600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For Official Use Only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92E37EE9-18D6-421F-8DC1-52C21541CEA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8" name="Date Placeholder 12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2488557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 descr="0927_DARPALOGO_SCREEN_WHTLTRS3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152400" y="-76200"/>
            <a:ext cx="1547813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4" name="Straight Connector 7"/>
          <p:cNvCxnSpPr>
            <a:cxnSpLocks noChangeShapeType="1"/>
          </p:cNvCxnSpPr>
          <p:nvPr/>
        </p:nvCxnSpPr>
        <p:spPr bwMode="auto">
          <a:xfrm>
            <a:off x="381000" y="836613"/>
            <a:ext cx="8382000" cy="1587"/>
          </a:xfrm>
          <a:prstGeom prst="line">
            <a:avLst/>
          </a:prstGeom>
          <a:noFill/>
          <a:ln w="22225">
            <a:solidFill>
              <a:srgbClr val="0F5E90"/>
            </a:solidFill>
            <a:round/>
            <a:headEnd/>
            <a:tailEnd/>
          </a:ln>
        </p:spPr>
      </p:cxn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For Official Use Only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3DA32047-6A1D-437B-95F0-C8ABF2C8CC6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8" name="Date Placeholder 8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036530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3562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AE658-F131-4B35-8CCD-E13ECF05240F}" type="datetimeFigureOut">
              <a:rPr lang="en-US" smtClean="0"/>
              <a:pPr/>
              <a:t>1/4/2016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8D567-2798-4D17-BC59-F14AA92625F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7"/>
          <p:cNvCxnSpPr>
            <a:cxnSpLocks noChangeShapeType="1"/>
          </p:cNvCxnSpPr>
          <p:nvPr/>
        </p:nvCxnSpPr>
        <p:spPr bwMode="auto">
          <a:xfrm>
            <a:off x="381000" y="836613"/>
            <a:ext cx="8382000" cy="1587"/>
          </a:xfrm>
          <a:prstGeom prst="line">
            <a:avLst/>
          </a:prstGeom>
          <a:noFill/>
          <a:ln w="22225">
            <a:solidFill>
              <a:srgbClr val="0F5E90"/>
            </a:solidFill>
            <a:round/>
            <a:headEnd/>
            <a:tailEnd/>
          </a:ln>
        </p:spPr>
      </p:cxnSp>
      <p:pic>
        <p:nvPicPr>
          <p:cNvPr id="5" name="Picture 7" descr="0927_DARPALOGO_SCREEN_WHTLTRS3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-76200"/>
            <a:ext cx="1547813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990600"/>
            <a:ext cx="8382000" cy="5029200"/>
          </a:xfrm>
        </p:spPr>
        <p:txBody>
          <a:bodyPr/>
          <a:lstStyle>
            <a:lvl2pPr>
              <a:defRPr sz="1600"/>
            </a:lvl2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4" name="Title Placeholder 9"/>
          <p:cNvSpPr>
            <a:spLocks noGrp="1"/>
          </p:cNvSpPr>
          <p:nvPr>
            <p:ph type="title"/>
          </p:nvPr>
        </p:nvSpPr>
        <p:spPr>
          <a:xfrm>
            <a:off x="1600200" y="152400"/>
            <a:ext cx="7162800" cy="609600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3CEF55A-F7E8-4EAD-A9EA-122ED85B68C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Date Placeholder 12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E0E0B0A-72CE-462C-8EF2-2C2601AA4A77}" type="datetime1">
              <a:rPr lang="en-US"/>
              <a:pPr>
                <a:defRPr/>
              </a:pPr>
              <a:t>1/4/2016</a:t>
            </a:fld>
            <a:endParaRPr lang="en-US"/>
          </a:p>
        </p:txBody>
      </p:sp>
      <p:sp>
        <p:nvSpPr>
          <p:cNvPr id="8" name="Footer Placeholder 15"/>
          <p:cNvSpPr>
            <a:spLocks noGrp="1"/>
          </p:cNvSpPr>
          <p:nvPr>
            <p:ph type="ftr" sz="quarter" idx="12"/>
          </p:nvPr>
        </p:nvSpPr>
        <p:spPr>
          <a:xfrm>
            <a:off x="1371600" y="6356350"/>
            <a:ext cx="6553200" cy="365125"/>
          </a:xfrm>
        </p:spPr>
        <p:txBody>
          <a:bodyPr/>
          <a:lstStyle>
            <a:lvl1pPr>
              <a:defRPr dirty="0" smtClean="0"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For Official Use Only</a:t>
            </a:r>
          </a:p>
        </p:txBody>
      </p:sp>
    </p:spTree>
    <p:extLst>
      <p:ext uri="{BB962C8B-B14F-4D97-AF65-F5344CB8AC3E}">
        <p14:creationId xmlns:p14="http://schemas.microsoft.com/office/powerpoint/2010/main" xmlns="" val="5963720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0AE658-F131-4B35-8CCD-E13ECF05240F}" type="datetimeFigureOut">
              <a:rPr lang="en-US" smtClean="0"/>
              <a:pPr/>
              <a:t>1/4/2016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38D567-2798-4D17-BC59-F14AA92625F1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1" r:id="rId4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81000" y="1219200"/>
            <a:ext cx="8382000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47800" y="6356350"/>
            <a:ext cx="6477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tint val="75000"/>
                  </a:schemeClr>
                </a:solidFill>
                <a:latin typeface="Tahoma"/>
                <a:ea typeface="ＭＳ Ｐゴシック" charset="-128"/>
                <a:cs typeface="ＭＳ Ｐゴシック" charset="-128"/>
              </a:defRPr>
            </a:lvl1pPr>
          </a:lstStyle>
          <a:p>
            <a:pPr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None/>
              <a:defRPr/>
            </a:pPr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For Official Use Only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01000" y="6356350"/>
            <a:ext cx="7620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 baseline="0" smtClean="0">
                <a:solidFill>
                  <a:srgbClr val="898989"/>
                </a:solidFill>
                <a:latin typeface="Tahoma" charset="0"/>
                <a:ea typeface="ＭＳ Ｐゴシック" charset="-128"/>
              </a:defRPr>
            </a:lvl1pPr>
          </a:lstStyle>
          <a:p>
            <a:pPr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None/>
              <a:defRPr/>
            </a:pPr>
            <a:fld id="{250847B9-2FE8-41A0-A72C-0EB4D8B9CD42}" type="slidenum">
              <a:rPr lang="en-US"/>
              <a:pPr fontAlgn="base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None/>
                <a:defRPr/>
              </a:pPr>
              <a:t>‹#›</a:t>
            </a:fld>
            <a:endParaRPr lang="en-US"/>
          </a:p>
        </p:txBody>
      </p:sp>
      <p:sp>
        <p:nvSpPr>
          <p:cNvPr id="1029" name="Title Placeholder 9"/>
          <p:cNvSpPr>
            <a:spLocks noGrp="1"/>
          </p:cNvSpPr>
          <p:nvPr>
            <p:ph type="title"/>
          </p:nvPr>
        </p:nvSpPr>
        <p:spPr bwMode="auto">
          <a:xfrm>
            <a:off x="1600200" y="152400"/>
            <a:ext cx="71628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Master title style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990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 baseline="0" smtClean="0">
                <a:solidFill>
                  <a:srgbClr val="898989"/>
                </a:solidFill>
                <a:latin typeface="Tahoma" charset="0"/>
                <a:ea typeface="ＭＳ Ｐゴシック" charset="-128"/>
              </a:defRPr>
            </a:lvl1pPr>
          </a:lstStyle>
          <a:p>
            <a:pPr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None/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7786052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704" r:id="rId3"/>
  </p:sldLayoutIdLst>
  <p:timing>
    <p:tnLst>
      <p:par>
        <p:cTn id="1" dur="indefinite" restart="never" nodeType="tmRoot"/>
      </p:par>
    </p:tnLst>
  </p:timing>
  <p:hf hdr="0"/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2400" kern="1200">
          <a:solidFill>
            <a:schemeClr val="tx1"/>
          </a:solidFill>
          <a:latin typeface="Tahoma"/>
          <a:ea typeface="ＭＳ Ｐゴシック" charset="-128"/>
          <a:cs typeface="ＭＳ Ｐゴシック" charset="-128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Tahoma" charset="0"/>
          <a:ea typeface="ＭＳ Ｐゴシック" charset="-128"/>
          <a:cs typeface="ＭＳ Ｐゴシック" charset="-128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Tahoma" charset="0"/>
          <a:ea typeface="ＭＳ Ｐゴシック" charset="-128"/>
          <a:cs typeface="ＭＳ Ｐゴシック" charset="-128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Tahoma" charset="0"/>
          <a:ea typeface="ＭＳ Ｐゴシック" charset="-128"/>
          <a:cs typeface="ＭＳ Ｐゴシック" charset="-128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Tahoma" charset="0"/>
          <a:ea typeface="ＭＳ Ｐゴシック" charset="-128"/>
          <a:cs typeface="ＭＳ Ｐゴシック" charset="-128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Tahoma" charset="0"/>
          <a:ea typeface="ＭＳ Ｐゴシック" charset="-128"/>
          <a:cs typeface="ＭＳ Ｐゴシック" charset="-128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Tahoma" charset="0"/>
          <a:ea typeface="ＭＳ Ｐゴシック" charset="-128"/>
          <a:cs typeface="ＭＳ Ｐゴシック" charset="-128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Tahoma" charset="0"/>
          <a:ea typeface="ＭＳ Ｐゴシック" charset="-128"/>
          <a:cs typeface="ＭＳ Ｐゴシック" charset="-128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Tahoma" charset="0"/>
          <a:ea typeface="ＭＳ Ｐゴシック" charset="-128"/>
          <a:cs typeface="ＭＳ Ｐゴシック" charset="-128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ts val="600"/>
        </a:spcAft>
        <a:buFont typeface="Arial" charset="0"/>
        <a:buChar char="•"/>
        <a:defRPr kern="1200">
          <a:solidFill>
            <a:schemeClr val="tx1"/>
          </a:solidFill>
          <a:latin typeface="Tahoma"/>
          <a:ea typeface="ＭＳ Ｐゴシック" charset="-128"/>
          <a:cs typeface="ＭＳ Ｐゴシック" charset="-128"/>
        </a:defRPr>
      </a:lvl1pPr>
      <a:lvl2pPr marL="593725" indent="-285750" algn="l" defTabSz="457200" rtl="0" eaLnBrk="1" fontAlgn="base" hangingPunct="1">
        <a:spcBef>
          <a:spcPct val="20000"/>
        </a:spcBef>
        <a:spcAft>
          <a:spcPts val="600"/>
        </a:spcAft>
        <a:buFont typeface="Arial" charset="0"/>
        <a:buChar char="•"/>
        <a:defRPr sz="1600" kern="1200">
          <a:solidFill>
            <a:schemeClr val="tx1"/>
          </a:solidFill>
          <a:latin typeface="Tahoma"/>
          <a:ea typeface="ＭＳ Ｐゴシック" charset="-128"/>
          <a:cs typeface="+mn-cs"/>
        </a:defRPr>
      </a:lvl2pPr>
      <a:lvl3pPr marL="868363" indent="-228600" algn="l" defTabSz="457200" rtl="0" eaLnBrk="1" fontAlgn="base" hangingPunct="1">
        <a:spcBef>
          <a:spcPct val="20000"/>
        </a:spcBef>
        <a:spcAft>
          <a:spcPts val="600"/>
        </a:spcAft>
        <a:buFont typeface="Arial" charset="0"/>
        <a:buChar char="•"/>
        <a:defRPr sz="1400" kern="1200">
          <a:solidFill>
            <a:schemeClr val="tx1"/>
          </a:solidFill>
          <a:latin typeface="Tahoma"/>
          <a:ea typeface="ＭＳ Ｐゴシック" charset="-128"/>
          <a:cs typeface="+mn-cs"/>
        </a:defRPr>
      </a:lvl3pPr>
      <a:lvl4pPr marL="1143000" indent="-228600" algn="l" defTabSz="457200" rtl="0" eaLnBrk="1" fontAlgn="base" hangingPunct="1">
        <a:spcBef>
          <a:spcPct val="20000"/>
        </a:spcBef>
        <a:spcAft>
          <a:spcPts val="600"/>
        </a:spcAft>
        <a:buFont typeface="Arial" charset="0"/>
        <a:buChar char="•"/>
        <a:defRPr sz="1300" kern="1200">
          <a:solidFill>
            <a:schemeClr val="tx1"/>
          </a:solidFill>
          <a:latin typeface="Tahoma"/>
          <a:ea typeface="ＭＳ Ｐゴシック" charset="-128"/>
          <a:cs typeface="+mn-cs"/>
        </a:defRPr>
      </a:lvl4pPr>
      <a:lvl5pPr marL="1416050" indent="-228600" algn="l" defTabSz="457200" rtl="0" eaLnBrk="1" fontAlgn="base" hangingPunct="1">
        <a:spcBef>
          <a:spcPct val="20000"/>
        </a:spcBef>
        <a:spcAft>
          <a:spcPts val="600"/>
        </a:spcAft>
        <a:buFont typeface="Arial" charset="0"/>
        <a:buChar char="•"/>
        <a:defRPr sz="1300" kern="1200">
          <a:solidFill>
            <a:schemeClr val="tx1"/>
          </a:solidFill>
          <a:latin typeface="Tahoma"/>
          <a:ea typeface="ＭＳ Ｐゴシック" charset="-128"/>
          <a:cs typeface="+mn-cs"/>
        </a:defRPr>
      </a:lvl5pPr>
      <a:lvl6pPr marL="1783080" indent="-228600" algn="l" defTabSz="457200" rtl="0" eaLnBrk="1" latinLnBrk="0" hangingPunct="1">
        <a:spcBef>
          <a:spcPct val="20000"/>
        </a:spcBef>
        <a:spcAft>
          <a:spcPts val="600"/>
        </a:spcAft>
        <a:buFont typeface="Arial"/>
        <a:buChar char="•"/>
        <a:defRPr sz="1200" kern="1200" baseline="0">
          <a:solidFill>
            <a:schemeClr val="tx1"/>
          </a:solidFill>
          <a:latin typeface="Tahoma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81000" y="1219200"/>
            <a:ext cx="8382000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47800" y="6356350"/>
            <a:ext cx="6477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 dirty="0" smtClean="0">
                <a:solidFill>
                  <a:schemeClr val="tx1">
                    <a:tint val="75000"/>
                  </a:schemeClr>
                </a:solidFill>
                <a:latin typeface="Tahoma"/>
                <a:ea typeface="ＭＳ Ｐゴシック" charset="-128"/>
                <a:cs typeface="ＭＳ Ｐゴシック" charset="-128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For Official Use Only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01000" y="6356350"/>
            <a:ext cx="7620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 baseline="0">
                <a:solidFill>
                  <a:srgbClr val="898989"/>
                </a:solidFill>
                <a:latin typeface="Tahoma" charset="0"/>
                <a:ea typeface="ＭＳ Ｐゴシック" charset="-128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8F1F24E-F5D2-4A19-ADE6-966F78674B6A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cs typeface="Arial" charset="0"/>
            </a:endParaRPr>
          </a:p>
        </p:txBody>
      </p:sp>
      <p:sp>
        <p:nvSpPr>
          <p:cNvPr id="1029" name="Title Placeholder 9"/>
          <p:cNvSpPr>
            <a:spLocks noGrp="1"/>
          </p:cNvSpPr>
          <p:nvPr>
            <p:ph type="title"/>
          </p:nvPr>
        </p:nvSpPr>
        <p:spPr bwMode="auto">
          <a:xfrm>
            <a:off x="1600200" y="152400"/>
            <a:ext cx="71628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Master title style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990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 baseline="0">
                <a:solidFill>
                  <a:srgbClr val="898989"/>
                </a:solidFill>
                <a:latin typeface="Tahoma" charset="0"/>
                <a:ea typeface="ＭＳ Ｐゴシック" charset="-128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D356613-A268-43A0-88A6-D97237605D24}" type="datetime1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1/4/2016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1713993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</p:sldLayoutIdLst>
  <p:timing>
    <p:tnLst>
      <p:par>
        <p:cTn id="1" dur="indefinite" restart="never" nodeType="tmRoot"/>
      </p:par>
    </p:tnLst>
  </p:timing>
  <p:hf hdr="0"/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2400" kern="1200">
          <a:solidFill>
            <a:schemeClr val="tx1"/>
          </a:solidFill>
          <a:latin typeface="Tahoma"/>
          <a:ea typeface="MS PGothic" pitchFamily="34" charset="-128"/>
          <a:cs typeface="ＭＳ Ｐゴシック" charset="-128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Tahoma" charset="0"/>
          <a:ea typeface="MS PGothic" pitchFamily="34" charset="-128"/>
          <a:cs typeface="ＭＳ Ｐゴシック" charset="-128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Tahoma" charset="0"/>
          <a:ea typeface="MS PGothic" pitchFamily="34" charset="-128"/>
          <a:cs typeface="ＭＳ Ｐゴシック" charset="-128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Tahoma" charset="0"/>
          <a:ea typeface="MS PGothic" pitchFamily="34" charset="-128"/>
          <a:cs typeface="ＭＳ Ｐゴシック" charset="-128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Tahoma" charset="0"/>
          <a:ea typeface="MS PGothic" pitchFamily="34" charset="-128"/>
          <a:cs typeface="ＭＳ Ｐゴシック" charset="-128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Tahoma" charset="0"/>
          <a:ea typeface="ＭＳ Ｐゴシック" charset="-128"/>
          <a:cs typeface="ＭＳ Ｐゴシック" charset="-128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Tahoma" charset="0"/>
          <a:ea typeface="ＭＳ Ｐゴシック" charset="-128"/>
          <a:cs typeface="ＭＳ Ｐゴシック" charset="-128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Tahoma" charset="0"/>
          <a:ea typeface="ＭＳ Ｐゴシック" charset="-128"/>
          <a:cs typeface="ＭＳ Ｐゴシック" charset="-128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Tahoma" charset="0"/>
          <a:ea typeface="ＭＳ Ｐゴシック" charset="-128"/>
          <a:cs typeface="ＭＳ Ｐゴシック" charset="-128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ts val="600"/>
        </a:spcAft>
        <a:buFont typeface="Arial" charset="0"/>
        <a:buChar char="•"/>
        <a:defRPr kern="1200">
          <a:solidFill>
            <a:schemeClr val="tx1"/>
          </a:solidFill>
          <a:latin typeface="Tahoma"/>
          <a:ea typeface="MS PGothic" pitchFamily="34" charset="-128"/>
          <a:cs typeface="ＭＳ Ｐゴシック" charset="-128"/>
        </a:defRPr>
      </a:lvl1pPr>
      <a:lvl2pPr marL="593725" indent="-285750" algn="l" defTabSz="457200" rtl="0" eaLnBrk="1" fontAlgn="base" hangingPunct="1">
        <a:spcBef>
          <a:spcPct val="20000"/>
        </a:spcBef>
        <a:spcAft>
          <a:spcPts val="600"/>
        </a:spcAft>
        <a:buFont typeface="Arial" charset="0"/>
        <a:buChar char="•"/>
        <a:defRPr sz="1600" kern="1200">
          <a:solidFill>
            <a:schemeClr val="tx1"/>
          </a:solidFill>
          <a:latin typeface="Tahoma"/>
          <a:ea typeface="MS PGothic" pitchFamily="34" charset="-128"/>
          <a:cs typeface="+mn-cs"/>
        </a:defRPr>
      </a:lvl2pPr>
      <a:lvl3pPr marL="868363" indent="-228600" algn="l" defTabSz="457200" rtl="0" eaLnBrk="1" fontAlgn="base" hangingPunct="1">
        <a:spcBef>
          <a:spcPct val="20000"/>
        </a:spcBef>
        <a:spcAft>
          <a:spcPts val="600"/>
        </a:spcAft>
        <a:buFont typeface="Arial" charset="0"/>
        <a:buChar char="•"/>
        <a:defRPr sz="1400" kern="1200">
          <a:solidFill>
            <a:schemeClr val="tx1"/>
          </a:solidFill>
          <a:latin typeface="Tahoma"/>
          <a:ea typeface="MS PGothic" pitchFamily="34" charset="-128"/>
          <a:cs typeface="+mn-cs"/>
        </a:defRPr>
      </a:lvl3pPr>
      <a:lvl4pPr marL="1143000" indent="-228600" algn="l" defTabSz="457200" rtl="0" eaLnBrk="1" fontAlgn="base" hangingPunct="1">
        <a:spcBef>
          <a:spcPct val="20000"/>
        </a:spcBef>
        <a:spcAft>
          <a:spcPts val="600"/>
        </a:spcAft>
        <a:buFont typeface="Arial" charset="0"/>
        <a:buChar char="•"/>
        <a:defRPr sz="1300" kern="1200">
          <a:solidFill>
            <a:schemeClr val="tx1"/>
          </a:solidFill>
          <a:latin typeface="Tahoma"/>
          <a:ea typeface="MS PGothic" pitchFamily="34" charset="-128"/>
          <a:cs typeface="+mn-cs"/>
        </a:defRPr>
      </a:lvl4pPr>
      <a:lvl5pPr marL="1416050" indent="-228600" algn="l" defTabSz="457200" rtl="0" eaLnBrk="1" fontAlgn="base" hangingPunct="1">
        <a:spcBef>
          <a:spcPct val="20000"/>
        </a:spcBef>
        <a:spcAft>
          <a:spcPts val="600"/>
        </a:spcAft>
        <a:buFont typeface="Arial" charset="0"/>
        <a:buChar char="•"/>
        <a:defRPr sz="1300" kern="1200">
          <a:solidFill>
            <a:schemeClr val="tx1"/>
          </a:solidFill>
          <a:latin typeface="Tahoma"/>
          <a:ea typeface="MS PGothic" pitchFamily="34" charset="-128"/>
          <a:cs typeface="+mn-cs"/>
        </a:defRPr>
      </a:lvl5pPr>
      <a:lvl6pPr marL="1783080" indent="-228600" algn="l" defTabSz="457200" rtl="0" eaLnBrk="1" latinLnBrk="0" hangingPunct="1">
        <a:spcBef>
          <a:spcPct val="20000"/>
        </a:spcBef>
        <a:spcAft>
          <a:spcPts val="600"/>
        </a:spcAft>
        <a:buFont typeface="Arial"/>
        <a:buChar char="•"/>
        <a:defRPr sz="1200" kern="1200" baseline="0">
          <a:solidFill>
            <a:schemeClr val="tx1"/>
          </a:solidFill>
          <a:latin typeface="Tahoma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8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labrosa.ee.columbia.edu/millionsong/musixmatch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ithub.com/shrayesramesh" TargetMode="External"/><Relationship Id="rId2" Type="http://schemas.openxmlformats.org/officeDocument/2006/relationships/hyperlink" Target="mailto:shrayes.ramesh@gmail.com" TargetMode="Externa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5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Ensemble clustering methods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Shrayes Ramesh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Ensemble Clustering: </a:t>
            </a:r>
            <a:r>
              <a:rPr lang="en-US" dirty="0" smtClean="0"/>
              <a:t>One Slide Overview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B206ADB-BCB7-498D-B4CB-648C2FEF58B0}" type="datetime1">
              <a:rPr lang="en-US" smtClean="0"/>
              <a:pPr>
                <a:defRPr/>
              </a:pPr>
              <a:t>1/4/2016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2E37EE9-18D6-421F-8DC1-52C21541CEAC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grpSp>
        <p:nvGrpSpPr>
          <p:cNvPr id="7" name="Group 286"/>
          <p:cNvGrpSpPr/>
          <p:nvPr/>
        </p:nvGrpSpPr>
        <p:grpSpPr>
          <a:xfrm flipH="1">
            <a:off x="5867400" y="4038600"/>
            <a:ext cx="2125266" cy="1295400"/>
            <a:chOff x="4953000" y="2286000"/>
            <a:chExt cx="2667000" cy="1828800"/>
          </a:xfrm>
        </p:grpSpPr>
        <p:sp>
          <p:nvSpPr>
            <p:cNvPr id="288" name="Oval 287"/>
            <p:cNvSpPr/>
            <p:nvPr/>
          </p:nvSpPr>
          <p:spPr>
            <a:xfrm>
              <a:off x="5257800" y="2286000"/>
              <a:ext cx="152400" cy="152400"/>
            </a:xfrm>
            <a:prstGeom prst="ellipse">
              <a:avLst/>
            </a:prstGeom>
            <a:solidFill>
              <a:srgbClr val="C00000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9" name="Oval 288"/>
            <p:cNvSpPr/>
            <p:nvPr/>
          </p:nvSpPr>
          <p:spPr>
            <a:xfrm>
              <a:off x="5410200" y="2286000"/>
              <a:ext cx="152400" cy="152400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rgbClr val="13131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0" name="Oval 289"/>
            <p:cNvSpPr/>
            <p:nvPr/>
          </p:nvSpPr>
          <p:spPr>
            <a:xfrm>
              <a:off x="5562600" y="2286000"/>
              <a:ext cx="152400" cy="1524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rgbClr val="4A4A4A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1" name="Oval 290"/>
            <p:cNvSpPr/>
            <p:nvPr/>
          </p:nvSpPr>
          <p:spPr>
            <a:xfrm>
              <a:off x="5715000" y="2286000"/>
              <a:ext cx="152400" cy="152400"/>
            </a:xfrm>
            <a:prstGeom prst="ellipse">
              <a:avLst/>
            </a:prstGeom>
            <a:solidFill>
              <a:srgbClr val="92D050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2" name="Oval 291"/>
            <p:cNvSpPr/>
            <p:nvPr/>
          </p:nvSpPr>
          <p:spPr>
            <a:xfrm>
              <a:off x="5867400" y="2293203"/>
              <a:ext cx="152400" cy="152400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3" name="Oval 292"/>
            <p:cNvSpPr/>
            <p:nvPr/>
          </p:nvSpPr>
          <p:spPr>
            <a:xfrm>
              <a:off x="6019800" y="2286000"/>
              <a:ext cx="152400" cy="1524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4" name="Oval 293"/>
            <p:cNvSpPr/>
            <p:nvPr/>
          </p:nvSpPr>
          <p:spPr>
            <a:xfrm>
              <a:off x="6172200" y="2286000"/>
              <a:ext cx="152400" cy="152400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5" name="Oval 294"/>
            <p:cNvSpPr/>
            <p:nvPr/>
          </p:nvSpPr>
          <p:spPr>
            <a:xfrm>
              <a:off x="6324600" y="2286000"/>
              <a:ext cx="152400" cy="152400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rgbClr val="13131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6" name="Oval 295"/>
            <p:cNvSpPr/>
            <p:nvPr/>
          </p:nvSpPr>
          <p:spPr>
            <a:xfrm>
              <a:off x="6477000" y="2286000"/>
              <a:ext cx="152400" cy="1524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7" name="Oval 296"/>
            <p:cNvSpPr/>
            <p:nvPr/>
          </p:nvSpPr>
          <p:spPr>
            <a:xfrm>
              <a:off x="6629400" y="2286000"/>
              <a:ext cx="152400" cy="152400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8" name="Oval 297"/>
            <p:cNvSpPr/>
            <p:nvPr/>
          </p:nvSpPr>
          <p:spPr>
            <a:xfrm>
              <a:off x="6781800" y="2286000"/>
              <a:ext cx="152400" cy="15240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9" name="Oval 298"/>
            <p:cNvSpPr/>
            <p:nvPr/>
          </p:nvSpPr>
          <p:spPr>
            <a:xfrm>
              <a:off x="6934200" y="2286000"/>
              <a:ext cx="152400" cy="1524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0" name="Oval 299"/>
            <p:cNvSpPr/>
            <p:nvPr/>
          </p:nvSpPr>
          <p:spPr>
            <a:xfrm>
              <a:off x="7086600" y="2286000"/>
              <a:ext cx="152400" cy="152400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1" name="Oval 300"/>
            <p:cNvSpPr/>
            <p:nvPr/>
          </p:nvSpPr>
          <p:spPr>
            <a:xfrm>
              <a:off x="7239000" y="2286000"/>
              <a:ext cx="152400" cy="152400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02" name="Straight Connector 301"/>
            <p:cNvCxnSpPr/>
            <p:nvPr/>
          </p:nvCxnSpPr>
          <p:spPr>
            <a:xfrm>
              <a:off x="5257800" y="2286000"/>
              <a:ext cx="0" cy="1524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Connector 302"/>
            <p:cNvCxnSpPr/>
            <p:nvPr/>
          </p:nvCxnSpPr>
          <p:spPr>
            <a:xfrm>
              <a:off x="5257800" y="2438400"/>
              <a:ext cx="21336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Connector 303"/>
            <p:cNvCxnSpPr/>
            <p:nvPr/>
          </p:nvCxnSpPr>
          <p:spPr>
            <a:xfrm>
              <a:off x="7391400" y="2286000"/>
              <a:ext cx="0" cy="1524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Connector 304"/>
            <p:cNvCxnSpPr/>
            <p:nvPr/>
          </p:nvCxnSpPr>
          <p:spPr>
            <a:xfrm>
              <a:off x="5867400" y="2286000"/>
              <a:ext cx="0" cy="1524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Straight Connector 305"/>
            <p:cNvCxnSpPr/>
            <p:nvPr/>
          </p:nvCxnSpPr>
          <p:spPr>
            <a:xfrm>
              <a:off x="6324600" y="2286000"/>
              <a:ext cx="0" cy="1524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" name="Straight Connector 306"/>
            <p:cNvCxnSpPr/>
            <p:nvPr/>
          </p:nvCxnSpPr>
          <p:spPr>
            <a:xfrm>
              <a:off x="6781800" y="2286000"/>
              <a:ext cx="0" cy="1524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8" name="Oval 307"/>
            <p:cNvSpPr/>
            <p:nvPr/>
          </p:nvSpPr>
          <p:spPr>
            <a:xfrm>
              <a:off x="4953000" y="3657600"/>
              <a:ext cx="152400" cy="152400"/>
            </a:xfrm>
            <a:prstGeom prst="ellipse">
              <a:avLst/>
            </a:prstGeom>
            <a:solidFill>
              <a:srgbClr val="C00000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9" name="Oval 308"/>
            <p:cNvSpPr/>
            <p:nvPr/>
          </p:nvSpPr>
          <p:spPr>
            <a:xfrm>
              <a:off x="5105400" y="3657600"/>
              <a:ext cx="152400" cy="152400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0" name="Oval 309"/>
            <p:cNvSpPr/>
            <p:nvPr/>
          </p:nvSpPr>
          <p:spPr>
            <a:xfrm>
              <a:off x="5257800" y="3657600"/>
              <a:ext cx="152400" cy="152400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rgbClr val="13131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1" name="Oval 310"/>
            <p:cNvSpPr/>
            <p:nvPr/>
          </p:nvSpPr>
          <p:spPr>
            <a:xfrm>
              <a:off x="5410200" y="3657600"/>
              <a:ext cx="152400" cy="15240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2" name="Oval 311"/>
            <p:cNvSpPr/>
            <p:nvPr/>
          </p:nvSpPr>
          <p:spPr>
            <a:xfrm>
              <a:off x="5943600" y="3657600"/>
              <a:ext cx="152400" cy="152400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rgbClr val="13131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3" name="Oval 312"/>
            <p:cNvSpPr/>
            <p:nvPr/>
          </p:nvSpPr>
          <p:spPr>
            <a:xfrm>
              <a:off x="6248400" y="3657600"/>
              <a:ext cx="152400" cy="1524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4" name="Oval 313"/>
            <p:cNvSpPr/>
            <p:nvPr/>
          </p:nvSpPr>
          <p:spPr>
            <a:xfrm>
              <a:off x="6400800" y="3657600"/>
              <a:ext cx="152400" cy="1524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5" name="Oval 314"/>
            <p:cNvSpPr/>
            <p:nvPr/>
          </p:nvSpPr>
          <p:spPr>
            <a:xfrm>
              <a:off x="6553200" y="3657600"/>
              <a:ext cx="152400" cy="1524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6" name="Oval 315"/>
            <p:cNvSpPr/>
            <p:nvPr/>
          </p:nvSpPr>
          <p:spPr>
            <a:xfrm>
              <a:off x="6858000" y="3657600"/>
              <a:ext cx="152400" cy="152400"/>
            </a:xfrm>
            <a:prstGeom prst="ellipse">
              <a:avLst/>
            </a:prstGeom>
            <a:solidFill>
              <a:srgbClr val="92D050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7" name="Oval 316"/>
            <p:cNvSpPr/>
            <p:nvPr/>
          </p:nvSpPr>
          <p:spPr>
            <a:xfrm>
              <a:off x="7010400" y="3657600"/>
              <a:ext cx="152400" cy="152400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8" name="Oval 317"/>
            <p:cNvSpPr/>
            <p:nvPr/>
          </p:nvSpPr>
          <p:spPr>
            <a:xfrm>
              <a:off x="7162800" y="3657600"/>
              <a:ext cx="152400" cy="152400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9" name="Oval 318"/>
            <p:cNvSpPr/>
            <p:nvPr/>
          </p:nvSpPr>
          <p:spPr>
            <a:xfrm>
              <a:off x="7315200" y="3657600"/>
              <a:ext cx="152400" cy="152400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0" name="Oval 319"/>
            <p:cNvSpPr/>
            <p:nvPr/>
          </p:nvSpPr>
          <p:spPr>
            <a:xfrm>
              <a:off x="7467600" y="3657600"/>
              <a:ext cx="152400" cy="152400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21" name="Straight Connector 320"/>
            <p:cNvCxnSpPr>
              <a:stCxn id="288" idx="4"/>
              <a:endCxn id="308" idx="0"/>
            </p:cNvCxnSpPr>
            <p:nvPr/>
          </p:nvCxnSpPr>
          <p:spPr>
            <a:xfrm flipH="1">
              <a:off x="5029200" y="2438400"/>
              <a:ext cx="304800" cy="1219200"/>
            </a:xfrm>
            <a:prstGeom prst="line">
              <a:avLst/>
            </a:prstGeom>
            <a:ln w="25400">
              <a:solidFill>
                <a:schemeClr val="accent2"/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Connector 321"/>
            <p:cNvCxnSpPr>
              <a:stCxn id="289" idx="4"/>
              <a:endCxn id="312" idx="1"/>
            </p:cNvCxnSpPr>
            <p:nvPr/>
          </p:nvCxnSpPr>
          <p:spPr>
            <a:xfrm>
              <a:off x="5486400" y="2438400"/>
              <a:ext cx="479518" cy="1241518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Connector 322"/>
            <p:cNvCxnSpPr>
              <a:stCxn id="290" idx="4"/>
              <a:endCxn id="332" idx="1"/>
            </p:cNvCxnSpPr>
            <p:nvPr/>
          </p:nvCxnSpPr>
          <p:spPr>
            <a:xfrm>
              <a:off x="5638800" y="2438400"/>
              <a:ext cx="479518" cy="1241518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Connector 323"/>
            <p:cNvCxnSpPr>
              <a:stCxn id="291" idx="4"/>
              <a:endCxn id="316" idx="1"/>
            </p:cNvCxnSpPr>
            <p:nvPr/>
          </p:nvCxnSpPr>
          <p:spPr>
            <a:xfrm>
              <a:off x="5791200" y="2438400"/>
              <a:ext cx="1089118" cy="1241518"/>
            </a:xfrm>
            <a:prstGeom prst="line">
              <a:avLst/>
            </a:prstGeom>
            <a:ln>
              <a:solidFill>
                <a:srgbClr val="00B0F0"/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Straight Connector 324"/>
            <p:cNvCxnSpPr>
              <a:stCxn id="292" idx="4"/>
              <a:endCxn id="309" idx="0"/>
            </p:cNvCxnSpPr>
            <p:nvPr/>
          </p:nvCxnSpPr>
          <p:spPr>
            <a:xfrm flipH="1">
              <a:off x="5181600" y="2445603"/>
              <a:ext cx="762000" cy="1211997"/>
            </a:xfrm>
            <a:prstGeom prst="line">
              <a:avLst/>
            </a:prstGeom>
            <a:ln w="25400">
              <a:solidFill>
                <a:schemeClr val="accent2"/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Connector 325"/>
            <p:cNvCxnSpPr>
              <a:stCxn id="293" idx="4"/>
              <a:endCxn id="313" idx="0"/>
            </p:cNvCxnSpPr>
            <p:nvPr/>
          </p:nvCxnSpPr>
          <p:spPr>
            <a:xfrm>
              <a:off x="6096000" y="2438400"/>
              <a:ext cx="228600" cy="1219200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Straight Connector 326"/>
            <p:cNvCxnSpPr>
              <a:stCxn id="294" idx="4"/>
              <a:endCxn id="317" idx="1"/>
            </p:cNvCxnSpPr>
            <p:nvPr/>
          </p:nvCxnSpPr>
          <p:spPr>
            <a:xfrm>
              <a:off x="6248400" y="2438400"/>
              <a:ext cx="784318" cy="1241518"/>
            </a:xfrm>
            <a:prstGeom prst="line">
              <a:avLst/>
            </a:prstGeom>
            <a:ln>
              <a:solidFill>
                <a:srgbClr val="00B0F0"/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Straight Connector 327"/>
            <p:cNvCxnSpPr>
              <a:stCxn id="295" idx="4"/>
              <a:endCxn id="310" idx="0"/>
            </p:cNvCxnSpPr>
            <p:nvPr/>
          </p:nvCxnSpPr>
          <p:spPr>
            <a:xfrm flipH="1">
              <a:off x="5334000" y="2438400"/>
              <a:ext cx="1066800" cy="1219200"/>
            </a:xfrm>
            <a:prstGeom prst="line">
              <a:avLst/>
            </a:prstGeom>
            <a:ln w="25400">
              <a:solidFill>
                <a:schemeClr val="accent2"/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Connector 328"/>
            <p:cNvCxnSpPr>
              <a:stCxn id="296" idx="4"/>
              <a:endCxn id="314" idx="0"/>
            </p:cNvCxnSpPr>
            <p:nvPr/>
          </p:nvCxnSpPr>
          <p:spPr>
            <a:xfrm flipH="1">
              <a:off x="6477000" y="2438400"/>
              <a:ext cx="76200" cy="1219200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Connector 329"/>
            <p:cNvCxnSpPr>
              <a:stCxn id="297" idx="4"/>
              <a:endCxn id="318" idx="0"/>
            </p:cNvCxnSpPr>
            <p:nvPr/>
          </p:nvCxnSpPr>
          <p:spPr>
            <a:xfrm>
              <a:off x="6705600" y="2438400"/>
              <a:ext cx="533400" cy="1219200"/>
            </a:xfrm>
            <a:prstGeom prst="line">
              <a:avLst/>
            </a:prstGeom>
            <a:ln>
              <a:solidFill>
                <a:srgbClr val="00B0F0"/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Straight Connector 330"/>
            <p:cNvCxnSpPr>
              <a:stCxn id="299" idx="4"/>
              <a:endCxn id="315" idx="0"/>
            </p:cNvCxnSpPr>
            <p:nvPr/>
          </p:nvCxnSpPr>
          <p:spPr>
            <a:xfrm flipH="1">
              <a:off x="6629400" y="2438400"/>
              <a:ext cx="381000" cy="1219200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2" name="Oval 331"/>
            <p:cNvSpPr/>
            <p:nvPr/>
          </p:nvSpPr>
          <p:spPr>
            <a:xfrm>
              <a:off x="6096000" y="3657600"/>
              <a:ext cx="152400" cy="1524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rgbClr val="4A4A4A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33" name="Straight Connector 332"/>
            <p:cNvCxnSpPr>
              <a:stCxn id="298" idx="4"/>
              <a:endCxn id="311" idx="7"/>
            </p:cNvCxnSpPr>
            <p:nvPr/>
          </p:nvCxnSpPr>
          <p:spPr>
            <a:xfrm flipH="1">
              <a:off x="5540282" y="2438400"/>
              <a:ext cx="1317718" cy="1241518"/>
            </a:xfrm>
            <a:prstGeom prst="line">
              <a:avLst/>
            </a:prstGeom>
            <a:ln w="25400">
              <a:solidFill>
                <a:schemeClr val="accent2"/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Straight Connector 333"/>
            <p:cNvCxnSpPr>
              <a:stCxn id="300" idx="4"/>
              <a:endCxn id="319" idx="0"/>
            </p:cNvCxnSpPr>
            <p:nvPr/>
          </p:nvCxnSpPr>
          <p:spPr>
            <a:xfrm>
              <a:off x="7162800" y="2438400"/>
              <a:ext cx="228600" cy="1219200"/>
            </a:xfrm>
            <a:prstGeom prst="line">
              <a:avLst/>
            </a:prstGeom>
            <a:ln>
              <a:solidFill>
                <a:srgbClr val="00B0F0"/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Connector 334"/>
            <p:cNvCxnSpPr>
              <a:stCxn id="301" idx="4"/>
              <a:endCxn id="320" idx="0"/>
            </p:cNvCxnSpPr>
            <p:nvPr/>
          </p:nvCxnSpPr>
          <p:spPr>
            <a:xfrm>
              <a:off x="7315200" y="2438400"/>
              <a:ext cx="228600" cy="1219200"/>
            </a:xfrm>
            <a:prstGeom prst="line">
              <a:avLst/>
            </a:prstGeom>
            <a:ln>
              <a:solidFill>
                <a:srgbClr val="00B0F0"/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6" name="Oval 335"/>
            <p:cNvSpPr/>
            <p:nvPr/>
          </p:nvSpPr>
          <p:spPr>
            <a:xfrm>
              <a:off x="7086600" y="3810000"/>
              <a:ext cx="304800" cy="304800"/>
            </a:xfrm>
            <a:prstGeom prst="ellipse">
              <a:avLst/>
            </a:prstGeom>
            <a:solidFill>
              <a:srgbClr val="00B0F0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7" name="Oval 336"/>
            <p:cNvSpPr/>
            <p:nvPr/>
          </p:nvSpPr>
          <p:spPr>
            <a:xfrm>
              <a:off x="6172200" y="3810000"/>
              <a:ext cx="304800" cy="304800"/>
            </a:xfrm>
            <a:prstGeom prst="ellipse">
              <a:avLst/>
            </a:prstGeom>
            <a:solidFill>
              <a:srgbClr val="131313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8" name="Oval 337"/>
            <p:cNvSpPr/>
            <p:nvPr/>
          </p:nvSpPr>
          <p:spPr>
            <a:xfrm>
              <a:off x="5105400" y="3810000"/>
              <a:ext cx="304800" cy="3048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497" name="Picture 496" descr="ensembles2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257800" y="1981200"/>
            <a:ext cx="3200400" cy="1493520"/>
          </a:xfrm>
          <a:prstGeom prst="rect">
            <a:avLst/>
          </a:prstGeom>
        </p:spPr>
      </p:pic>
      <p:pic>
        <p:nvPicPr>
          <p:cNvPr id="498" name="Picture 497" descr="ensemble4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362199" y="4419600"/>
            <a:ext cx="1560447" cy="1039282"/>
          </a:xfrm>
          <a:prstGeom prst="rect">
            <a:avLst/>
          </a:prstGeom>
        </p:spPr>
      </p:pic>
      <p:sp>
        <p:nvSpPr>
          <p:cNvPr id="499" name="Rounded Rectangle 498"/>
          <p:cNvSpPr/>
          <p:nvPr/>
        </p:nvSpPr>
        <p:spPr>
          <a:xfrm>
            <a:off x="457200" y="1752600"/>
            <a:ext cx="4038600" cy="2438400"/>
          </a:xfrm>
          <a:prstGeom prst="roundRect">
            <a:avLst/>
          </a:prstGeom>
          <a:noFill/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aseline="0" dirty="0" smtClean="0"/>
          </a:p>
        </p:txBody>
      </p:sp>
      <p:sp>
        <p:nvSpPr>
          <p:cNvPr id="500" name="Rounded Rectangle 499"/>
          <p:cNvSpPr/>
          <p:nvPr/>
        </p:nvSpPr>
        <p:spPr>
          <a:xfrm>
            <a:off x="5105400" y="1828800"/>
            <a:ext cx="3578087" cy="3657600"/>
          </a:xfrm>
          <a:prstGeom prst="roundRect">
            <a:avLst/>
          </a:prstGeom>
          <a:noFill/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aseline="0" dirty="0" smtClean="0"/>
          </a:p>
        </p:txBody>
      </p:sp>
      <p:sp>
        <p:nvSpPr>
          <p:cNvPr id="502" name="Rounded Rectangle 501"/>
          <p:cNvSpPr/>
          <p:nvPr/>
        </p:nvSpPr>
        <p:spPr>
          <a:xfrm>
            <a:off x="1143000" y="4267200"/>
            <a:ext cx="2971800" cy="1295400"/>
          </a:xfrm>
          <a:prstGeom prst="roundRect">
            <a:avLst/>
          </a:prstGeom>
          <a:noFill/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aseline="0" dirty="0" smtClean="0"/>
          </a:p>
        </p:txBody>
      </p:sp>
      <p:pic>
        <p:nvPicPr>
          <p:cNvPr id="505" name="Picture 504" descr="ensemble1raw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85800" y="2133600"/>
            <a:ext cx="3515979" cy="1956686"/>
          </a:xfrm>
          <a:prstGeom prst="rect">
            <a:avLst/>
          </a:prstGeom>
        </p:spPr>
      </p:pic>
      <p:sp>
        <p:nvSpPr>
          <p:cNvPr id="506" name="TextBox 505"/>
          <p:cNvSpPr txBox="1"/>
          <p:nvPr/>
        </p:nvSpPr>
        <p:spPr>
          <a:xfrm>
            <a:off x="760253" y="1825823"/>
            <a:ext cx="34307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baseline="0" dirty="0" smtClean="0">
                <a:latin typeface="Tahoma"/>
                <a:cs typeface="Tahoma"/>
              </a:rPr>
              <a:t>Cluster to generate initial partitions</a:t>
            </a:r>
          </a:p>
        </p:txBody>
      </p:sp>
      <p:sp>
        <p:nvSpPr>
          <p:cNvPr id="507" name="TextBox 506"/>
          <p:cNvSpPr txBox="1"/>
          <p:nvPr/>
        </p:nvSpPr>
        <p:spPr>
          <a:xfrm>
            <a:off x="5413777" y="3581400"/>
            <a:ext cx="30444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baseline="0" dirty="0" smtClean="0">
                <a:latin typeface="Tahoma"/>
                <a:cs typeface="Tahoma"/>
              </a:rPr>
              <a:t>Align clusters into </a:t>
            </a:r>
            <a:r>
              <a:rPr lang="en-US" sz="1400" b="1" baseline="0" dirty="0" err="1" smtClean="0">
                <a:latin typeface="Tahoma"/>
                <a:cs typeface="Tahoma"/>
              </a:rPr>
              <a:t>metaclusters</a:t>
            </a:r>
            <a:endParaRPr lang="en-US" sz="1400" b="1" baseline="0" dirty="0" smtClean="0">
              <a:latin typeface="Tahoma"/>
              <a:cs typeface="Tahoma"/>
            </a:endParaRPr>
          </a:p>
        </p:txBody>
      </p:sp>
      <p:sp>
        <p:nvSpPr>
          <p:cNvPr id="508" name="TextBox 507"/>
          <p:cNvSpPr txBox="1"/>
          <p:nvPr/>
        </p:nvSpPr>
        <p:spPr>
          <a:xfrm>
            <a:off x="1219200" y="4495800"/>
            <a:ext cx="10668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baseline="0" dirty="0" smtClean="0">
                <a:latin typeface="Tahoma"/>
                <a:cs typeface="Tahoma"/>
              </a:rPr>
              <a:t>Vote for  final clusters</a:t>
            </a:r>
          </a:p>
        </p:txBody>
      </p:sp>
      <p:sp>
        <p:nvSpPr>
          <p:cNvPr id="509" name="Right Arrow 508"/>
          <p:cNvSpPr/>
          <p:nvPr/>
        </p:nvSpPr>
        <p:spPr>
          <a:xfrm>
            <a:off x="4572000" y="2667000"/>
            <a:ext cx="457200" cy="609600"/>
          </a:xfrm>
          <a:prstGeom prst="rightArrow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aseline="0" dirty="0" smtClean="0"/>
          </a:p>
        </p:txBody>
      </p:sp>
      <p:sp>
        <p:nvSpPr>
          <p:cNvPr id="511" name="Right Arrow 510"/>
          <p:cNvSpPr/>
          <p:nvPr/>
        </p:nvSpPr>
        <p:spPr>
          <a:xfrm rot="10800000">
            <a:off x="4343400" y="4419600"/>
            <a:ext cx="457200" cy="609600"/>
          </a:xfrm>
          <a:prstGeom prst="rightArrow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aseline="0" dirty="0" smtClean="0"/>
          </a:p>
        </p:txBody>
      </p:sp>
    </p:spTree>
    <p:extLst>
      <p:ext uri="{BB962C8B-B14F-4D97-AF65-F5344CB8AC3E}">
        <p14:creationId xmlns="" xmlns:p14="http://schemas.microsoft.com/office/powerpoint/2010/main" val="1989322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Generating an ensemble of clustering partitions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B206ADB-BCB7-498D-B4CB-648C2FEF58B0}" type="datetime1">
              <a:rPr lang="en-US" smtClean="0"/>
              <a:pPr>
                <a:defRPr/>
              </a:pPr>
              <a:t>1/4/2016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2E37EE9-18D6-421F-8DC1-52C21541CEAC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grpSp>
        <p:nvGrpSpPr>
          <p:cNvPr id="2" name="Group 167"/>
          <p:cNvGrpSpPr/>
          <p:nvPr/>
        </p:nvGrpSpPr>
        <p:grpSpPr>
          <a:xfrm>
            <a:off x="2438400" y="914400"/>
            <a:ext cx="6477000" cy="3974961"/>
            <a:chOff x="-60778" y="914400"/>
            <a:chExt cx="5166178" cy="3161157"/>
          </a:xfrm>
        </p:grpSpPr>
        <p:pic>
          <p:nvPicPr>
            <p:cNvPr id="9" name="Picture 8" descr="ENSEMBLE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914400"/>
              <a:ext cx="5012650" cy="2819400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-60778" y="3855269"/>
              <a:ext cx="5166178" cy="2202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baseline="0" dirty="0" smtClean="0">
                  <a:latin typeface="Tahoma"/>
                  <a:cs typeface="Tahoma"/>
                </a:rPr>
                <a:t>First stage clusters: the set of points tagged with the same color are called a “</a:t>
              </a:r>
              <a:r>
                <a:rPr lang="en-US" sz="1200" b="1" i="1" baseline="0" dirty="0" smtClean="0">
                  <a:latin typeface="Tahoma"/>
                  <a:cs typeface="Tahoma"/>
                </a:rPr>
                <a:t>hyperedge</a:t>
              </a:r>
              <a:r>
                <a:rPr lang="en-US" sz="1200" i="1" baseline="0" dirty="0" smtClean="0">
                  <a:latin typeface="Tahoma"/>
                  <a:cs typeface="Tahoma"/>
                </a:rPr>
                <a:t>”</a:t>
              </a:r>
            </a:p>
          </p:txBody>
        </p:sp>
      </p:grpSp>
      <p:grpSp>
        <p:nvGrpSpPr>
          <p:cNvPr id="7" name="Group 47"/>
          <p:cNvGrpSpPr/>
          <p:nvPr/>
        </p:nvGrpSpPr>
        <p:grpSpPr>
          <a:xfrm>
            <a:off x="304800" y="4578928"/>
            <a:ext cx="2133600" cy="1745672"/>
            <a:chOff x="381000" y="4578928"/>
            <a:chExt cx="2133600" cy="1745672"/>
          </a:xfrm>
        </p:grpSpPr>
        <p:grpSp>
          <p:nvGrpSpPr>
            <p:cNvPr id="8" name="Group 183"/>
            <p:cNvGrpSpPr/>
            <p:nvPr/>
          </p:nvGrpSpPr>
          <p:grpSpPr>
            <a:xfrm>
              <a:off x="381000" y="4578928"/>
              <a:ext cx="2133600" cy="1745672"/>
              <a:chOff x="1143000" y="4267200"/>
              <a:chExt cx="2607734" cy="2133600"/>
            </a:xfrm>
          </p:grpSpPr>
          <p:grpSp>
            <p:nvGrpSpPr>
              <p:cNvPr id="11" name="Group 127"/>
              <p:cNvGrpSpPr/>
              <p:nvPr/>
            </p:nvGrpSpPr>
            <p:grpSpPr>
              <a:xfrm>
                <a:off x="1143000" y="4267200"/>
                <a:ext cx="2607734" cy="2133600"/>
                <a:chOff x="9144000" y="762000"/>
                <a:chExt cx="2514600" cy="2057400"/>
              </a:xfrm>
            </p:grpSpPr>
            <p:grpSp>
              <p:nvGrpSpPr>
                <p:cNvPr id="12" name="Group 568"/>
                <p:cNvGrpSpPr/>
                <p:nvPr/>
              </p:nvGrpSpPr>
              <p:grpSpPr>
                <a:xfrm>
                  <a:off x="9144000" y="762000"/>
                  <a:ext cx="2514600" cy="2057400"/>
                  <a:chOff x="5257800" y="4343400"/>
                  <a:chExt cx="2514600" cy="2057400"/>
                </a:xfrm>
              </p:grpSpPr>
              <p:grpSp>
                <p:nvGrpSpPr>
                  <p:cNvPr id="13" name="Group 556"/>
                  <p:cNvGrpSpPr/>
                  <p:nvPr/>
                </p:nvGrpSpPr>
                <p:grpSpPr>
                  <a:xfrm>
                    <a:off x="5486400" y="4419600"/>
                    <a:ext cx="2057400" cy="1815353"/>
                    <a:chOff x="5181600" y="4558553"/>
                    <a:chExt cx="1828800" cy="1613647"/>
                  </a:xfrm>
                </p:grpSpPr>
                <p:sp>
                  <p:nvSpPr>
                    <p:cNvPr id="31" name="Oval 30"/>
                    <p:cNvSpPr/>
                    <p:nvPr/>
                  </p:nvSpPr>
                  <p:spPr>
                    <a:xfrm>
                      <a:off x="5181600" y="4666129"/>
                      <a:ext cx="215153" cy="215153"/>
                    </a:xfrm>
                    <a:prstGeom prst="ellipse">
                      <a:avLst/>
                    </a:prstGeom>
                    <a:solidFill>
                      <a:schemeClr val="tx2"/>
                    </a:solidFill>
                    <a:ln>
                      <a:solidFill>
                        <a:schemeClr val="bg1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32" name="Oval 31"/>
                    <p:cNvSpPr/>
                    <p:nvPr/>
                  </p:nvSpPr>
                  <p:spPr>
                    <a:xfrm>
                      <a:off x="5289176" y="4881282"/>
                      <a:ext cx="215153" cy="215153"/>
                    </a:xfrm>
                    <a:prstGeom prst="ellipse">
                      <a:avLst/>
                    </a:prstGeom>
                    <a:solidFill>
                      <a:schemeClr val="tx2"/>
                    </a:solidFill>
                    <a:ln>
                      <a:solidFill>
                        <a:schemeClr val="bg1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33" name="Oval 32"/>
                    <p:cNvSpPr/>
                    <p:nvPr/>
                  </p:nvSpPr>
                  <p:spPr>
                    <a:xfrm>
                      <a:off x="5504329" y="4773706"/>
                      <a:ext cx="215153" cy="215153"/>
                    </a:xfrm>
                    <a:prstGeom prst="ellipse">
                      <a:avLst/>
                    </a:prstGeom>
                    <a:solidFill>
                      <a:schemeClr val="tx2"/>
                    </a:solidFill>
                    <a:ln>
                      <a:solidFill>
                        <a:schemeClr val="bg1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34" name="Oval 33"/>
                    <p:cNvSpPr/>
                    <p:nvPr/>
                  </p:nvSpPr>
                  <p:spPr>
                    <a:xfrm>
                      <a:off x="5611906" y="5741894"/>
                      <a:ext cx="215153" cy="215153"/>
                    </a:xfrm>
                    <a:prstGeom prst="ellipse">
                      <a:avLst/>
                    </a:prstGeom>
                    <a:solidFill>
                      <a:schemeClr val="tx2"/>
                    </a:solidFill>
                    <a:ln>
                      <a:noFill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35" name="Oval 34"/>
                    <p:cNvSpPr/>
                    <p:nvPr/>
                  </p:nvSpPr>
                  <p:spPr>
                    <a:xfrm>
                      <a:off x="5504329" y="5526741"/>
                      <a:ext cx="215153" cy="215153"/>
                    </a:xfrm>
                    <a:prstGeom prst="ellipse">
                      <a:avLst/>
                    </a:prstGeom>
                    <a:solidFill>
                      <a:schemeClr val="tx2"/>
                    </a:solidFill>
                    <a:ln>
                      <a:noFill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36" name="Oval 35"/>
                    <p:cNvSpPr/>
                    <p:nvPr/>
                  </p:nvSpPr>
                  <p:spPr>
                    <a:xfrm>
                      <a:off x="5396753" y="5741894"/>
                      <a:ext cx="215153" cy="215153"/>
                    </a:xfrm>
                    <a:prstGeom prst="ellipse">
                      <a:avLst/>
                    </a:prstGeom>
                    <a:solidFill>
                      <a:schemeClr val="tx2"/>
                    </a:solidFill>
                    <a:ln>
                      <a:noFill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37" name="Oval 36"/>
                    <p:cNvSpPr/>
                    <p:nvPr/>
                  </p:nvSpPr>
                  <p:spPr>
                    <a:xfrm>
                      <a:off x="5396753" y="5204012"/>
                      <a:ext cx="215153" cy="215153"/>
                    </a:xfrm>
                    <a:prstGeom prst="ellipse">
                      <a:avLst/>
                    </a:prstGeom>
                    <a:solidFill>
                      <a:schemeClr val="tx2"/>
                    </a:solidFill>
                    <a:ln>
                      <a:noFill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38" name="Oval 37"/>
                    <p:cNvSpPr/>
                    <p:nvPr/>
                  </p:nvSpPr>
                  <p:spPr>
                    <a:xfrm>
                      <a:off x="6149788" y="5741894"/>
                      <a:ext cx="215153" cy="215153"/>
                    </a:xfrm>
                    <a:prstGeom prst="ellipse">
                      <a:avLst/>
                    </a:prstGeom>
                    <a:solidFill>
                      <a:schemeClr val="tx2"/>
                    </a:solidFill>
                    <a:ln>
                      <a:solidFill>
                        <a:schemeClr val="bg1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39" name="Oval 38"/>
                    <p:cNvSpPr/>
                    <p:nvPr/>
                  </p:nvSpPr>
                  <p:spPr>
                    <a:xfrm>
                      <a:off x="5827059" y="5741894"/>
                      <a:ext cx="215153" cy="215153"/>
                    </a:xfrm>
                    <a:prstGeom prst="ellipse">
                      <a:avLst/>
                    </a:prstGeom>
                    <a:solidFill>
                      <a:schemeClr val="tx2"/>
                    </a:solidFill>
                    <a:ln>
                      <a:noFill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40" name="Oval 39"/>
                    <p:cNvSpPr/>
                    <p:nvPr/>
                  </p:nvSpPr>
                  <p:spPr>
                    <a:xfrm>
                      <a:off x="6149788" y="5526741"/>
                      <a:ext cx="215153" cy="215153"/>
                    </a:xfrm>
                    <a:prstGeom prst="ellipse">
                      <a:avLst/>
                    </a:prstGeom>
                    <a:solidFill>
                      <a:schemeClr val="tx2"/>
                    </a:solidFill>
                    <a:ln>
                      <a:solidFill>
                        <a:schemeClr val="bg1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41" name="Oval 40"/>
                    <p:cNvSpPr/>
                    <p:nvPr/>
                  </p:nvSpPr>
                  <p:spPr>
                    <a:xfrm>
                      <a:off x="6472518" y="5419165"/>
                      <a:ext cx="215153" cy="215153"/>
                    </a:xfrm>
                    <a:prstGeom prst="ellipse">
                      <a:avLst/>
                    </a:prstGeom>
                    <a:solidFill>
                      <a:schemeClr val="tx2"/>
                    </a:solidFill>
                    <a:ln>
                      <a:solidFill>
                        <a:schemeClr val="bg1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42" name="Oval 41"/>
                    <p:cNvSpPr/>
                    <p:nvPr/>
                  </p:nvSpPr>
                  <p:spPr>
                    <a:xfrm>
                      <a:off x="6687671" y="5634318"/>
                      <a:ext cx="215153" cy="215153"/>
                    </a:xfrm>
                    <a:prstGeom prst="ellipse">
                      <a:avLst/>
                    </a:prstGeom>
                    <a:solidFill>
                      <a:schemeClr val="tx2"/>
                    </a:solidFill>
                    <a:ln>
                      <a:solidFill>
                        <a:schemeClr val="bg1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43" name="Oval 42"/>
                    <p:cNvSpPr/>
                    <p:nvPr/>
                  </p:nvSpPr>
                  <p:spPr>
                    <a:xfrm>
                      <a:off x="6795247" y="5311588"/>
                      <a:ext cx="215153" cy="215153"/>
                    </a:xfrm>
                    <a:prstGeom prst="ellipse">
                      <a:avLst/>
                    </a:prstGeom>
                    <a:solidFill>
                      <a:schemeClr val="tx2"/>
                    </a:solidFill>
                    <a:ln>
                      <a:solidFill>
                        <a:schemeClr val="bg1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44" name="Oval 43"/>
                    <p:cNvSpPr/>
                    <p:nvPr/>
                  </p:nvSpPr>
                  <p:spPr>
                    <a:xfrm>
                      <a:off x="6364941" y="5096435"/>
                      <a:ext cx="215153" cy="215153"/>
                    </a:xfrm>
                    <a:prstGeom prst="ellipse">
                      <a:avLst/>
                    </a:prstGeom>
                    <a:solidFill>
                      <a:schemeClr val="tx2"/>
                    </a:solidFill>
                    <a:ln>
                      <a:solidFill>
                        <a:schemeClr val="bg1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45" name="Oval 44"/>
                    <p:cNvSpPr/>
                    <p:nvPr/>
                  </p:nvSpPr>
                  <p:spPr>
                    <a:xfrm>
                      <a:off x="6472518" y="5741894"/>
                      <a:ext cx="215153" cy="215153"/>
                    </a:xfrm>
                    <a:prstGeom prst="ellipse">
                      <a:avLst/>
                    </a:prstGeom>
                    <a:solidFill>
                      <a:schemeClr val="tx2"/>
                    </a:solidFill>
                    <a:ln>
                      <a:solidFill>
                        <a:schemeClr val="bg1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46" name="Oval 45"/>
                    <p:cNvSpPr/>
                    <p:nvPr/>
                  </p:nvSpPr>
                  <p:spPr>
                    <a:xfrm>
                      <a:off x="5611906" y="5957047"/>
                      <a:ext cx="215153" cy="215153"/>
                    </a:xfrm>
                    <a:prstGeom prst="ellipse">
                      <a:avLst/>
                    </a:prstGeom>
                    <a:solidFill>
                      <a:schemeClr val="tx2"/>
                    </a:solidFill>
                    <a:ln>
                      <a:noFill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47" name="Oval 46"/>
                    <p:cNvSpPr/>
                    <p:nvPr/>
                  </p:nvSpPr>
                  <p:spPr>
                    <a:xfrm>
                      <a:off x="6257365" y="5311588"/>
                      <a:ext cx="215153" cy="215153"/>
                    </a:xfrm>
                    <a:prstGeom prst="ellipse">
                      <a:avLst/>
                    </a:prstGeom>
                    <a:solidFill>
                      <a:schemeClr val="tx2"/>
                    </a:solidFill>
                    <a:ln>
                      <a:solidFill>
                        <a:schemeClr val="bg1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48" name="Oval 47"/>
                    <p:cNvSpPr/>
                    <p:nvPr/>
                  </p:nvSpPr>
                  <p:spPr>
                    <a:xfrm>
                      <a:off x="6795247" y="5849471"/>
                      <a:ext cx="215153" cy="215153"/>
                    </a:xfrm>
                    <a:prstGeom prst="ellipse">
                      <a:avLst/>
                    </a:prstGeom>
                    <a:solidFill>
                      <a:schemeClr val="tx2"/>
                    </a:solidFill>
                    <a:ln>
                      <a:solidFill>
                        <a:schemeClr val="bg1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49" name="Oval 48"/>
                    <p:cNvSpPr/>
                    <p:nvPr/>
                  </p:nvSpPr>
                  <p:spPr>
                    <a:xfrm>
                      <a:off x="5396753" y="4558553"/>
                      <a:ext cx="215153" cy="215153"/>
                    </a:xfrm>
                    <a:prstGeom prst="ellipse">
                      <a:avLst/>
                    </a:prstGeom>
                    <a:solidFill>
                      <a:schemeClr val="tx2"/>
                    </a:solidFill>
                    <a:ln>
                      <a:solidFill>
                        <a:schemeClr val="bg1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p:sp>
                <p:nvSpPr>
                  <p:cNvPr id="30" name="Rectangle 29"/>
                  <p:cNvSpPr/>
                  <p:nvPr/>
                </p:nvSpPr>
                <p:spPr>
                  <a:xfrm>
                    <a:off x="5257800" y="4343400"/>
                    <a:ext cx="2514600" cy="205740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21" name="Group 578"/>
                <p:cNvGrpSpPr/>
                <p:nvPr/>
              </p:nvGrpSpPr>
              <p:grpSpPr>
                <a:xfrm>
                  <a:off x="10179625" y="835480"/>
                  <a:ext cx="1209554" cy="150721"/>
                  <a:chOff x="6004615" y="3644050"/>
                  <a:chExt cx="2155086" cy="254157"/>
                </a:xfrm>
              </p:grpSpPr>
              <p:sp>
                <p:nvSpPr>
                  <p:cNvPr id="25" name="Oval 24"/>
                  <p:cNvSpPr/>
                  <p:nvPr/>
                </p:nvSpPr>
                <p:spPr>
                  <a:xfrm>
                    <a:off x="6004615" y="3663256"/>
                    <a:ext cx="234950" cy="234951"/>
                  </a:xfrm>
                  <a:prstGeom prst="ellipse">
                    <a:avLst/>
                  </a:prstGeom>
                  <a:solidFill>
                    <a:schemeClr val="bg2">
                      <a:lumMod val="90000"/>
                    </a:schemeClr>
                  </a:solidFill>
                  <a:ln>
                    <a:solidFill>
                      <a:srgbClr val="131313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6" name="Oval 25"/>
                  <p:cNvSpPr/>
                  <p:nvPr/>
                </p:nvSpPr>
                <p:spPr>
                  <a:xfrm>
                    <a:off x="6559586" y="3644050"/>
                    <a:ext cx="234950" cy="234951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7" name="Oval 26"/>
                  <p:cNvSpPr/>
                  <p:nvPr/>
                </p:nvSpPr>
                <p:spPr>
                  <a:xfrm>
                    <a:off x="7924751" y="3644052"/>
                    <a:ext cx="234950" cy="234951"/>
                  </a:xfrm>
                  <a:prstGeom prst="ellipse">
                    <a:avLst/>
                  </a:prstGeom>
                  <a:solidFill>
                    <a:schemeClr val="bg1">
                      <a:lumMod val="50000"/>
                    </a:schemeClr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8" name="Oval 27"/>
                  <p:cNvSpPr/>
                  <p:nvPr/>
                </p:nvSpPr>
                <p:spPr>
                  <a:xfrm>
                    <a:off x="7284706" y="3644052"/>
                    <a:ext cx="234950" cy="234951"/>
                  </a:xfrm>
                  <a:prstGeom prst="ellipse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>
                    <a:solidFill>
                      <a:srgbClr val="131313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</p:grpSp>
          <p:sp>
            <p:nvSpPr>
              <p:cNvPr id="22" name="Rectangle 21"/>
              <p:cNvSpPr/>
              <p:nvPr/>
            </p:nvSpPr>
            <p:spPr>
              <a:xfrm>
                <a:off x="1524000" y="5029200"/>
                <a:ext cx="457200" cy="381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sys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cxnSp>
          <p:nvCxnSpPr>
            <p:cNvPr id="14" name="Straight Connector 13"/>
            <p:cNvCxnSpPr>
              <a:stCxn id="25" idx="3"/>
              <a:endCxn id="22" idx="3"/>
            </p:cNvCxnSpPr>
            <p:nvPr/>
          </p:nvCxnSpPr>
          <p:spPr>
            <a:xfrm flipH="1">
              <a:off x="1066800" y="4751846"/>
              <a:ext cx="209298" cy="6064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stCxn id="26" idx="3"/>
              <a:endCxn id="22" idx="3"/>
            </p:cNvCxnSpPr>
            <p:nvPr/>
          </p:nvCxnSpPr>
          <p:spPr>
            <a:xfrm flipH="1">
              <a:off x="1066800" y="4742182"/>
              <a:ext cx="473585" cy="61606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>
              <a:stCxn id="28" idx="3"/>
              <a:endCxn id="22" idx="3"/>
            </p:cNvCxnSpPr>
            <p:nvPr/>
          </p:nvCxnSpPr>
          <p:spPr>
            <a:xfrm flipH="1">
              <a:off x="1066800" y="4742183"/>
              <a:ext cx="818898" cy="61606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>
              <a:stCxn id="27" idx="3"/>
              <a:endCxn id="22" idx="3"/>
            </p:cNvCxnSpPr>
            <p:nvPr/>
          </p:nvCxnSpPr>
          <p:spPr>
            <a:xfrm flipH="1">
              <a:off x="1066800" y="4742183"/>
              <a:ext cx="1123698" cy="61606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Plus 17"/>
            <p:cNvSpPr/>
            <p:nvPr/>
          </p:nvSpPr>
          <p:spPr>
            <a:xfrm>
              <a:off x="1371600" y="4648200"/>
              <a:ext cx="152400" cy="152400"/>
            </a:xfrm>
            <a:prstGeom prst="mathPlus">
              <a:avLst/>
            </a:prstGeom>
            <a:solidFill>
              <a:srgbClr val="144A9B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Plus 18"/>
            <p:cNvSpPr/>
            <p:nvPr/>
          </p:nvSpPr>
          <p:spPr>
            <a:xfrm>
              <a:off x="1676400" y="4648200"/>
              <a:ext cx="152400" cy="152400"/>
            </a:xfrm>
            <a:prstGeom prst="mathPlus">
              <a:avLst/>
            </a:prstGeom>
            <a:solidFill>
              <a:srgbClr val="144A9B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Plus 19"/>
            <p:cNvSpPr/>
            <p:nvPr/>
          </p:nvSpPr>
          <p:spPr>
            <a:xfrm>
              <a:off x="1981200" y="4648200"/>
              <a:ext cx="152400" cy="152400"/>
            </a:xfrm>
            <a:prstGeom prst="mathPlus">
              <a:avLst/>
            </a:prstGeom>
            <a:solidFill>
              <a:srgbClr val="144A9B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50" name="TextBox 49"/>
          <p:cNvSpPr txBox="1"/>
          <p:nvPr/>
        </p:nvSpPr>
        <p:spPr>
          <a:xfrm>
            <a:off x="381000" y="1066800"/>
            <a:ext cx="2057400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sz="1200" b="1" baseline="0" dirty="0" smtClean="0">
                <a:latin typeface="Tahoma"/>
                <a:cs typeface="Tahoma"/>
              </a:rPr>
              <a:t>Cluster to generate initial partitions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First-stage clusters (hyperedges) don’t align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B206ADB-BCB7-498D-B4CB-648C2FEF58B0}" type="datetime1">
              <a:rPr lang="en-US" smtClean="0"/>
              <a:pPr>
                <a:defRPr/>
              </a:pPr>
              <a:t>1/4/2016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2E37EE9-18D6-421F-8DC1-52C21541CEAC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pic>
        <p:nvPicPr>
          <p:cNvPr id="7" name="Picture 6" descr="ENSEMBLE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952873" y="914400"/>
            <a:ext cx="5029201" cy="2828709"/>
          </a:xfrm>
          <a:prstGeom prst="rect">
            <a:avLst/>
          </a:prstGeom>
        </p:spPr>
      </p:pic>
      <p:grpSp>
        <p:nvGrpSpPr>
          <p:cNvPr id="2" name="Group 283"/>
          <p:cNvGrpSpPr/>
          <p:nvPr/>
        </p:nvGrpSpPr>
        <p:grpSpPr>
          <a:xfrm>
            <a:off x="3200400" y="3962400"/>
            <a:ext cx="1676400" cy="1547269"/>
            <a:chOff x="140098" y="3466936"/>
            <a:chExt cx="2518243" cy="2324265"/>
          </a:xfrm>
        </p:grpSpPr>
        <p:sp>
          <p:nvSpPr>
            <p:cNvPr id="9" name="TextBox 8"/>
            <p:cNvSpPr txBox="1"/>
            <p:nvPr/>
          </p:nvSpPr>
          <p:spPr>
            <a:xfrm>
              <a:off x="1170289" y="3466936"/>
              <a:ext cx="187036" cy="42808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i="1" baseline="0" dirty="0" smtClean="0">
                  <a:latin typeface="Tahoma"/>
                  <a:cs typeface="Tahoma"/>
                </a:rPr>
                <a:t>1</a:t>
              </a:r>
            </a:p>
          </p:txBody>
        </p:sp>
        <p:sp>
          <p:nvSpPr>
            <p:cNvPr id="10" name="Oval 9"/>
            <p:cNvSpPr/>
            <p:nvPr/>
          </p:nvSpPr>
          <p:spPr>
            <a:xfrm>
              <a:off x="975014" y="4107873"/>
              <a:ext cx="420832" cy="420832"/>
            </a:xfrm>
            <a:prstGeom prst="ellipse">
              <a:avLst/>
            </a:prstGeom>
            <a:solidFill>
              <a:srgbClr val="C00000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Oval 10"/>
            <p:cNvSpPr/>
            <p:nvPr/>
          </p:nvSpPr>
          <p:spPr>
            <a:xfrm>
              <a:off x="1395846" y="4107873"/>
              <a:ext cx="420832" cy="420832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rgbClr val="13131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Oval 11"/>
            <p:cNvSpPr/>
            <p:nvPr/>
          </p:nvSpPr>
          <p:spPr>
            <a:xfrm>
              <a:off x="1816677" y="4107873"/>
              <a:ext cx="420832" cy="420832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rgbClr val="4A4A4A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Oval 12"/>
            <p:cNvSpPr/>
            <p:nvPr/>
          </p:nvSpPr>
          <p:spPr>
            <a:xfrm>
              <a:off x="2237509" y="4107873"/>
              <a:ext cx="420832" cy="420832"/>
            </a:xfrm>
            <a:prstGeom prst="ellipse">
              <a:avLst/>
            </a:prstGeom>
            <a:solidFill>
              <a:srgbClr val="92D050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Oval 13"/>
            <p:cNvSpPr/>
            <p:nvPr/>
          </p:nvSpPr>
          <p:spPr>
            <a:xfrm>
              <a:off x="554182" y="4528705"/>
              <a:ext cx="420832" cy="420832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/>
            <p:cNvSpPr/>
            <p:nvPr/>
          </p:nvSpPr>
          <p:spPr>
            <a:xfrm>
              <a:off x="554182" y="4949537"/>
              <a:ext cx="420832" cy="42083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Oval 15"/>
            <p:cNvSpPr/>
            <p:nvPr/>
          </p:nvSpPr>
          <p:spPr>
            <a:xfrm>
              <a:off x="554182" y="5370369"/>
              <a:ext cx="420832" cy="420832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975014" y="4528705"/>
              <a:ext cx="420832" cy="420832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395846" y="4949537"/>
              <a:ext cx="420832" cy="420832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395846" y="5370369"/>
              <a:ext cx="420832" cy="4208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2237509" y="5370369"/>
              <a:ext cx="420832" cy="420832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816677" y="4949537"/>
              <a:ext cx="420832" cy="420832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2" name="Straight Connector 21"/>
            <p:cNvCxnSpPr/>
            <p:nvPr/>
          </p:nvCxnSpPr>
          <p:spPr>
            <a:xfrm>
              <a:off x="975014" y="4107873"/>
              <a:ext cx="0" cy="168332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554182" y="4528705"/>
              <a:ext cx="2104159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554182" y="5791201"/>
              <a:ext cx="2104159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2658341" y="4107873"/>
              <a:ext cx="0" cy="168332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140098" y="4544291"/>
              <a:ext cx="187036" cy="42808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i="1" baseline="0" dirty="0" smtClean="0">
                  <a:latin typeface="Tahoma"/>
                  <a:cs typeface="Tahoma"/>
                </a:rPr>
                <a:t>2</a:t>
              </a:r>
            </a:p>
          </p:txBody>
        </p:sp>
      </p:grpSp>
      <p:sp>
        <p:nvSpPr>
          <p:cNvPr id="27" name="Left Brace 26"/>
          <p:cNvSpPr/>
          <p:nvPr/>
        </p:nvSpPr>
        <p:spPr>
          <a:xfrm>
            <a:off x="5943600" y="4800600"/>
            <a:ext cx="152400" cy="457200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8" name="Straight Arrow Connector 27"/>
          <p:cNvCxnSpPr>
            <a:stCxn id="156" idx="1"/>
            <a:endCxn id="27" idx="1"/>
          </p:cNvCxnSpPr>
          <p:nvPr/>
        </p:nvCxnSpPr>
        <p:spPr>
          <a:xfrm flipV="1">
            <a:off x="5181600" y="5029200"/>
            <a:ext cx="762000" cy="38100"/>
          </a:xfrm>
          <a:prstGeom prst="straightConnector1">
            <a:avLst/>
          </a:prstGeom>
          <a:ln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9144000" y="3733800"/>
            <a:ext cx="0" cy="2286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" name="Group 497"/>
          <p:cNvGrpSpPr/>
          <p:nvPr/>
        </p:nvGrpSpPr>
        <p:grpSpPr>
          <a:xfrm>
            <a:off x="5791200" y="3733799"/>
            <a:ext cx="2590800" cy="2590801"/>
            <a:chOff x="6019800" y="3429000"/>
            <a:chExt cx="2590800" cy="2590801"/>
          </a:xfrm>
        </p:grpSpPr>
        <p:grpSp>
          <p:nvGrpSpPr>
            <p:cNvPr id="30" name="Group 495"/>
            <p:cNvGrpSpPr/>
            <p:nvPr/>
          </p:nvGrpSpPr>
          <p:grpSpPr>
            <a:xfrm>
              <a:off x="6019800" y="3429000"/>
              <a:ext cx="2590800" cy="2590801"/>
              <a:chOff x="6019800" y="3429000"/>
              <a:chExt cx="2590800" cy="2590801"/>
            </a:xfrm>
          </p:grpSpPr>
          <p:grpSp>
            <p:nvGrpSpPr>
              <p:cNvPr id="31" name="Group 338"/>
              <p:cNvGrpSpPr/>
              <p:nvPr/>
            </p:nvGrpSpPr>
            <p:grpSpPr>
              <a:xfrm>
                <a:off x="6477000" y="4495800"/>
                <a:ext cx="1524000" cy="1524000"/>
                <a:chOff x="6477000" y="4495800"/>
                <a:chExt cx="1524000" cy="1524000"/>
              </a:xfrm>
            </p:grpSpPr>
            <p:sp>
              <p:nvSpPr>
                <p:cNvPr id="125" name="Rectangle 124"/>
                <p:cNvSpPr/>
                <p:nvPr/>
              </p:nvSpPr>
              <p:spPr>
                <a:xfrm>
                  <a:off x="6477000" y="4495800"/>
                  <a:ext cx="152400" cy="152400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26" name="Rectangle 125"/>
                <p:cNvSpPr/>
                <p:nvPr/>
              </p:nvSpPr>
              <p:spPr>
                <a:xfrm>
                  <a:off x="6629400" y="4648200"/>
                  <a:ext cx="152400" cy="152400"/>
                </a:xfrm>
                <a:prstGeom prst="rect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27" name="Rectangle 126"/>
                <p:cNvSpPr/>
                <p:nvPr/>
              </p:nvSpPr>
              <p:spPr>
                <a:xfrm>
                  <a:off x="6629400" y="4800600"/>
                  <a:ext cx="152400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28" name="Rectangle 127"/>
                <p:cNvSpPr/>
                <p:nvPr/>
              </p:nvSpPr>
              <p:spPr>
                <a:xfrm>
                  <a:off x="6934200" y="4800600"/>
                  <a:ext cx="152400" cy="152400"/>
                </a:xfrm>
                <a:prstGeom prst="rect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29" name="Rectangle 128"/>
                <p:cNvSpPr/>
                <p:nvPr/>
              </p:nvSpPr>
              <p:spPr>
                <a:xfrm>
                  <a:off x="6781800" y="4648200"/>
                  <a:ext cx="152400" cy="152400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30" name="Rectangle 129"/>
                <p:cNvSpPr/>
                <p:nvPr/>
              </p:nvSpPr>
              <p:spPr>
                <a:xfrm>
                  <a:off x="6477000" y="4953000"/>
                  <a:ext cx="152400" cy="152400"/>
                </a:xfrm>
                <a:prstGeom prst="rect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31" name="Rectangle 130"/>
                <p:cNvSpPr/>
                <p:nvPr/>
              </p:nvSpPr>
              <p:spPr>
                <a:xfrm>
                  <a:off x="6477000" y="5410200"/>
                  <a:ext cx="152400" cy="152400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32" name="Rectangle 131"/>
                <p:cNvSpPr/>
                <p:nvPr/>
              </p:nvSpPr>
              <p:spPr>
                <a:xfrm>
                  <a:off x="6629400" y="5562600"/>
                  <a:ext cx="152400" cy="152400"/>
                </a:xfrm>
                <a:prstGeom prst="rect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33" name="Rectangle 132"/>
                <p:cNvSpPr/>
                <p:nvPr/>
              </p:nvSpPr>
              <p:spPr>
                <a:xfrm>
                  <a:off x="6629400" y="5105400"/>
                  <a:ext cx="152400" cy="152400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34" name="Rectangle 133"/>
                <p:cNvSpPr/>
                <p:nvPr/>
              </p:nvSpPr>
              <p:spPr>
                <a:xfrm>
                  <a:off x="6781800" y="4800600"/>
                  <a:ext cx="152400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35" name="Rectangle 134"/>
                <p:cNvSpPr/>
                <p:nvPr/>
              </p:nvSpPr>
              <p:spPr>
                <a:xfrm>
                  <a:off x="6781800" y="5257800"/>
                  <a:ext cx="152400" cy="152400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36" name="Rectangle 135"/>
                <p:cNvSpPr/>
                <p:nvPr/>
              </p:nvSpPr>
              <p:spPr>
                <a:xfrm>
                  <a:off x="6781800" y="5105400"/>
                  <a:ext cx="152400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37" name="Rectangle 136"/>
                <p:cNvSpPr/>
                <p:nvPr/>
              </p:nvSpPr>
              <p:spPr>
                <a:xfrm>
                  <a:off x="6781800" y="5562600"/>
                  <a:ext cx="152400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38" name="Rectangle 137"/>
                <p:cNvSpPr/>
                <p:nvPr/>
              </p:nvSpPr>
              <p:spPr>
                <a:xfrm>
                  <a:off x="6781800" y="5715000"/>
                  <a:ext cx="152400" cy="152400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39" name="Rectangle 138"/>
                <p:cNvSpPr/>
                <p:nvPr/>
              </p:nvSpPr>
              <p:spPr>
                <a:xfrm>
                  <a:off x="6781800" y="5867400"/>
                  <a:ext cx="152400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40" name="Rectangle 139"/>
                <p:cNvSpPr/>
                <p:nvPr/>
              </p:nvSpPr>
              <p:spPr>
                <a:xfrm>
                  <a:off x="6934200" y="5257800"/>
                  <a:ext cx="152400" cy="152400"/>
                </a:xfrm>
                <a:prstGeom prst="rect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41" name="Rectangle 140"/>
                <p:cNvSpPr/>
                <p:nvPr/>
              </p:nvSpPr>
              <p:spPr>
                <a:xfrm>
                  <a:off x="6934200" y="5410200"/>
                  <a:ext cx="152400" cy="152400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42" name="Rectangle 141"/>
                <p:cNvSpPr/>
                <p:nvPr/>
              </p:nvSpPr>
              <p:spPr>
                <a:xfrm>
                  <a:off x="6934200" y="5715000"/>
                  <a:ext cx="152400" cy="152400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43" name="Rectangle 142"/>
                <p:cNvSpPr/>
                <p:nvPr/>
              </p:nvSpPr>
              <p:spPr>
                <a:xfrm>
                  <a:off x="6934200" y="5867400"/>
                  <a:ext cx="152400" cy="152400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44" name="Rectangle 143"/>
                <p:cNvSpPr/>
                <p:nvPr/>
              </p:nvSpPr>
              <p:spPr>
                <a:xfrm>
                  <a:off x="7086600" y="4953000"/>
                  <a:ext cx="152400" cy="152400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45" name="Rectangle 144"/>
                <p:cNvSpPr/>
                <p:nvPr/>
              </p:nvSpPr>
              <p:spPr>
                <a:xfrm>
                  <a:off x="7086600" y="5410200"/>
                  <a:ext cx="152400" cy="152400"/>
                </a:xfrm>
                <a:prstGeom prst="rect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46" name="Rectangle 145"/>
                <p:cNvSpPr/>
                <p:nvPr/>
              </p:nvSpPr>
              <p:spPr>
                <a:xfrm>
                  <a:off x="7239000" y="5105400"/>
                  <a:ext cx="152400" cy="152400"/>
                </a:xfrm>
                <a:prstGeom prst="rect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47" name="Rectangle 146"/>
                <p:cNvSpPr/>
                <p:nvPr/>
              </p:nvSpPr>
              <p:spPr>
                <a:xfrm>
                  <a:off x="7239000" y="5257800"/>
                  <a:ext cx="152400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48" name="Rectangle 147"/>
                <p:cNvSpPr/>
                <p:nvPr/>
              </p:nvSpPr>
              <p:spPr>
                <a:xfrm>
                  <a:off x="7239000" y="5562600"/>
                  <a:ext cx="152400" cy="152400"/>
                </a:xfrm>
                <a:prstGeom prst="rect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49" name="Rectangle 148"/>
                <p:cNvSpPr/>
                <p:nvPr/>
              </p:nvSpPr>
              <p:spPr>
                <a:xfrm>
                  <a:off x="7239000" y="5715000"/>
                  <a:ext cx="152400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50" name="Rectangle 149"/>
                <p:cNvSpPr/>
                <p:nvPr/>
              </p:nvSpPr>
              <p:spPr>
                <a:xfrm>
                  <a:off x="7543800" y="5410200"/>
                  <a:ext cx="152400" cy="152400"/>
                </a:xfrm>
                <a:prstGeom prst="rect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51" name="Rectangle 150"/>
                <p:cNvSpPr/>
                <p:nvPr/>
              </p:nvSpPr>
              <p:spPr>
                <a:xfrm>
                  <a:off x="7543800" y="5562600"/>
                  <a:ext cx="152400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52" name="Rectangle 151"/>
                <p:cNvSpPr/>
                <p:nvPr/>
              </p:nvSpPr>
              <p:spPr>
                <a:xfrm>
                  <a:off x="7696200" y="5562600"/>
                  <a:ext cx="152400" cy="152400"/>
                </a:xfrm>
                <a:prstGeom prst="rect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53" name="Rectangle 152"/>
                <p:cNvSpPr/>
                <p:nvPr/>
              </p:nvSpPr>
              <p:spPr>
                <a:xfrm>
                  <a:off x="7848600" y="5715000"/>
                  <a:ext cx="152400" cy="152400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54" name="Rectangle 153"/>
                <p:cNvSpPr/>
                <p:nvPr/>
              </p:nvSpPr>
              <p:spPr>
                <a:xfrm>
                  <a:off x="7848600" y="5867400"/>
                  <a:ext cx="152400" cy="152400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33" name="Group 463"/>
              <p:cNvGrpSpPr/>
              <p:nvPr/>
            </p:nvGrpSpPr>
            <p:grpSpPr>
              <a:xfrm rot="16200000" flipH="1">
                <a:off x="7086600" y="3886200"/>
                <a:ext cx="1524000" cy="1524000"/>
                <a:chOff x="6477000" y="4495800"/>
                <a:chExt cx="1524000" cy="1524000"/>
              </a:xfrm>
            </p:grpSpPr>
            <p:sp>
              <p:nvSpPr>
                <p:cNvPr id="95" name="Rectangle 94"/>
                <p:cNvSpPr/>
                <p:nvPr/>
              </p:nvSpPr>
              <p:spPr>
                <a:xfrm>
                  <a:off x="6477000" y="4495800"/>
                  <a:ext cx="152400" cy="152400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96" name="Rectangle 95"/>
                <p:cNvSpPr/>
                <p:nvPr/>
              </p:nvSpPr>
              <p:spPr>
                <a:xfrm>
                  <a:off x="6629400" y="4648200"/>
                  <a:ext cx="152400" cy="152400"/>
                </a:xfrm>
                <a:prstGeom prst="rect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97" name="Rectangle 96"/>
                <p:cNvSpPr/>
                <p:nvPr/>
              </p:nvSpPr>
              <p:spPr>
                <a:xfrm>
                  <a:off x="6629400" y="4800600"/>
                  <a:ext cx="152400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98" name="Rectangle 97"/>
                <p:cNvSpPr/>
                <p:nvPr/>
              </p:nvSpPr>
              <p:spPr>
                <a:xfrm>
                  <a:off x="6934200" y="4800600"/>
                  <a:ext cx="152400" cy="152400"/>
                </a:xfrm>
                <a:prstGeom prst="rect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99" name="Rectangle 98"/>
                <p:cNvSpPr/>
                <p:nvPr/>
              </p:nvSpPr>
              <p:spPr>
                <a:xfrm>
                  <a:off x="6781800" y="4648200"/>
                  <a:ext cx="152400" cy="152400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00" name="Rectangle 99"/>
                <p:cNvSpPr/>
                <p:nvPr/>
              </p:nvSpPr>
              <p:spPr>
                <a:xfrm>
                  <a:off x="6477000" y="4953000"/>
                  <a:ext cx="152400" cy="152400"/>
                </a:xfrm>
                <a:prstGeom prst="rect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01" name="Rectangle 100"/>
                <p:cNvSpPr/>
                <p:nvPr/>
              </p:nvSpPr>
              <p:spPr>
                <a:xfrm>
                  <a:off x="6477000" y="5410200"/>
                  <a:ext cx="152400" cy="152400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02" name="Rectangle 101"/>
                <p:cNvSpPr/>
                <p:nvPr/>
              </p:nvSpPr>
              <p:spPr>
                <a:xfrm>
                  <a:off x="6629400" y="5562600"/>
                  <a:ext cx="152400" cy="152400"/>
                </a:xfrm>
                <a:prstGeom prst="rect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03" name="Rectangle 102"/>
                <p:cNvSpPr/>
                <p:nvPr/>
              </p:nvSpPr>
              <p:spPr>
                <a:xfrm>
                  <a:off x="6629400" y="5105400"/>
                  <a:ext cx="152400" cy="152400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04" name="Rectangle 103"/>
                <p:cNvSpPr/>
                <p:nvPr/>
              </p:nvSpPr>
              <p:spPr>
                <a:xfrm>
                  <a:off x="6781800" y="4800600"/>
                  <a:ext cx="152400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05" name="Rectangle 104"/>
                <p:cNvSpPr/>
                <p:nvPr/>
              </p:nvSpPr>
              <p:spPr>
                <a:xfrm>
                  <a:off x="6781800" y="5257800"/>
                  <a:ext cx="152400" cy="152400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06" name="Rectangle 105"/>
                <p:cNvSpPr/>
                <p:nvPr/>
              </p:nvSpPr>
              <p:spPr>
                <a:xfrm>
                  <a:off x="6781800" y="5105400"/>
                  <a:ext cx="152400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07" name="Rectangle 106"/>
                <p:cNvSpPr/>
                <p:nvPr/>
              </p:nvSpPr>
              <p:spPr>
                <a:xfrm>
                  <a:off x="6781800" y="5562600"/>
                  <a:ext cx="152400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08" name="Rectangle 107"/>
                <p:cNvSpPr/>
                <p:nvPr/>
              </p:nvSpPr>
              <p:spPr>
                <a:xfrm>
                  <a:off x="6781800" y="5715000"/>
                  <a:ext cx="152400" cy="152400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09" name="Rectangle 108"/>
                <p:cNvSpPr/>
                <p:nvPr/>
              </p:nvSpPr>
              <p:spPr>
                <a:xfrm>
                  <a:off x="6781800" y="5867400"/>
                  <a:ext cx="152400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10" name="Rectangle 109"/>
                <p:cNvSpPr/>
                <p:nvPr/>
              </p:nvSpPr>
              <p:spPr>
                <a:xfrm>
                  <a:off x="6934200" y="5257800"/>
                  <a:ext cx="152400" cy="152400"/>
                </a:xfrm>
                <a:prstGeom prst="rect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11" name="Rectangle 110"/>
                <p:cNvSpPr/>
                <p:nvPr/>
              </p:nvSpPr>
              <p:spPr>
                <a:xfrm>
                  <a:off x="6934200" y="5410200"/>
                  <a:ext cx="152400" cy="152400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12" name="Rectangle 111"/>
                <p:cNvSpPr/>
                <p:nvPr/>
              </p:nvSpPr>
              <p:spPr>
                <a:xfrm>
                  <a:off x="6934200" y="5715000"/>
                  <a:ext cx="152400" cy="152400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13" name="Rectangle 112"/>
                <p:cNvSpPr/>
                <p:nvPr/>
              </p:nvSpPr>
              <p:spPr>
                <a:xfrm>
                  <a:off x="6934200" y="5867400"/>
                  <a:ext cx="152400" cy="152400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14" name="Rectangle 113"/>
                <p:cNvSpPr/>
                <p:nvPr/>
              </p:nvSpPr>
              <p:spPr>
                <a:xfrm>
                  <a:off x="7086600" y="4953000"/>
                  <a:ext cx="152400" cy="152400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15" name="Rectangle 114"/>
                <p:cNvSpPr/>
                <p:nvPr/>
              </p:nvSpPr>
              <p:spPr>
                <a:xfrm>
                  <a:off x="7086600" y="5410200"/>
                  <a:ext cx="152400" cy="152400"/>
                </a:xfrm>
                <a:prstGeom prst="rect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16" name="Rectangle 115"/>
                <p:cNvSpPr/>
                <p:nvPr/>
              </p:nvSpPr>
              <p:spPr>
                <a:xfrm>
                  <a:off x="7239000" y="5105400"/>
                  <a:ext cx="152400" cy="152400"/>
                </a:xfrm>
                <a:prstGeom prst="rect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17" name="Rectangle 116"/>
                <p:cNvSpPr/>
                <p:nvPr/>
              </p:nvSpPr>
              <p:spPr>
                <a:xfrm>
                  <a:off x="7239000" y="5257800"/>
                  <a:ext cx="152400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18" name="Rectangle 117"/>
                <p:cNvSpPr/>
                <p:nvPr/>
              </p:nvSpPr>
              <p:spPr>
                <a:xfrm>
                  <a:off x="7239000" y="5562600"/>
                  <a:ext cx="152400" cy="152400"/>
                </a:xfrm>
                <a:prstGeom prst="rect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19" name="Rectangle 118"/>
                <p:cNvSpPr/>
                <p:nvPr/>
              </p:nvSpPr>
              <p:spPr>
                <a:xfrm>
                  <a:off x="7239000" y="5715000"/>
                  <a:ext cx="152400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20" name="Rectangle 119"/>
                <p:cNvSpPr/>
                <p:nvPr/>
              </p:nvSpPr>
              <p:spPr>
                <a:xfrm>
                  <a:off x="7543800" y="5410200"/>
                  <a:ext cx="152400" cy="152400"/>
                </a:xfrm>
                <a:prstGeom prst="rect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21" name="Rectangle 120"/>
                <p:cNvSpPr/>
                <p:nvPr/>
              </p:nvSpPr>
              <p:spPr>
                <a:xfrm>
                  <a:off x="7543800" y="5562600"/>
                  <a:ext cx="152400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22" name="Rectangle 121"/>
                <p:cNvSpPr/>
                <p:nvPr/>
              </p:nvSpPr>
              <p:spPr>
                <a:xfrm>
                  <a:off x="7696200" y="5562600"/>
                  <a:ext cx="152400" cy="152400"/>
                </a:xfrm>
                <a:prstGeom prst="rect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23" name="Rectangle 122"/>
                <p:cNvSpPr/>
                <p:nvPr/>
              </p:nvSpPr>
              <p:spPr>
                <a:xfrm>
                  <a:off x="7848600" y="5715000"/>
                  <a:ext cx="152400" cy="152400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24" name="Rectangle 123"/>
                <p:cNvSpPr/>
                <p:nvPr/>
              </p:nvSpPr>
              <p:spPr>
                <a:xfrm>
                  <a:off x="7848600" y="5867400"/>
                  <a:ext cx="152400" cy="152400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35" name="Oval 34"/>
              <p:cNvSpPr/>
              <p:nvPr/>
            </p:nvSpPr>
            <p:spPr>
              <a:xfrm>
                <a:off x="6477000" y="3733800"/>
                <a:ext cx="152400" cy="152400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6" name="Oval 35"/>
              <p:cNvSpPr/>
              <p:nvPr/>
            </p:nvSpPr>
            <p:spPr>
              <a:xfrm>
                <a:off x="6629400" y="3733800"/>
                <a:ext cx="152400" cy="152400"/>
              </a:xfrm>
              <a:prstGeom prst="ellipse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rgbClr val="131313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7" name="Oval 36"/>
              <p:cNvSpPr/>
              <p:nvPr/>
            </p:nvSpPr>
            <p:spPr>
              <a:xfrm>
                <a:off x="6781800" y="3733800"/>
                <a:ext cx="152400" cy="152400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rgbClr val="4A4A4A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8" name="Oval 37"/>
              <p:cNvSpPr/>
              <p:nvPr/>
            </p:nvSpPr>
            <p:spPr>
              <a:xfrm>
                <a:off x="6934200" y="3733800"/>
                <a:ext cx="152400" cy="152400"/>
              </a:xfrm>
              <a:prstGeom prst="ellipse">
                <a:avLst/>
              </a:prstGeom>
              <a:solidFill>
                <a:srgbClr val="92D050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9" name="Oval 38"/>
              <p:cNvSpPr/>
              <p:nvPr/>
            </p:nvSpPr>
            <p:spPr>
              <a:xfrm>
                <a:off x="7086600" y="3741003"/>
                <a:ext cx="152400" cy="152400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0" name="Oval 39"/>
              <p:cNvSpPr/>
              <p:nvPr/>
            </p:nvSpPr>
            <p:spPr>
              <a:xfrm>
                <a:off x="7239000" y="3733800"/>
                <a:ext cx="152400" cy="1524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1" name="Oval 40"/>
              <p:cNvSpPr/>
              <p:nvPr/>
            </p:nvSpPr>
            <p:spPr>
              <a:xfrm>
                <a:off x="7391400" y="3733800"/>
                <a:ext cx="152400" cy="152400"/>
              </a:xfrm>
              <a:prstGeom prst="ellipse">
                <a:avLst/>
              </a:prstGeom>
              <a:solidFill>
                <a:srgbClr val="00B050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2" name="Oval 41"/>
              <p:cNvSpPr/>
              <p:nvPr/>
            </p:nvSpPr>
            <p:spPr>
              <a:xfrm>
                <a:off x="7543800" y="3733800"/>
                <a:ext cx="152400" cy="152400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rgbClr val="131313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3" name="Oval 42"/>
              <p:cNvSpPr/>
              <p:nvPr/>
            </p:nvSpPr>
            <p:spPr>
              <a:xfrm>
                <a:off x="7696200" y="3733800"/>
                <a:ext cx="152400" cy="1524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4" name="Oval 43"/>
              <p:cNvSpPr/>
              <p:nvPr/>
            </p:nvSpPr>
            <p:spPr>
              <a:xfrm>
                <a:off x="7848600" y="3733800"/>
                <a:ext cx="152400" cy="152400"/>
              </a:xfrm>
              <a:prstGeom prst="ellipse">
                <a:avLst/>
              </a:prstGeom>
              <a:solidFill>
                <a:schemeClr val="accent3">
                  <a:lumMod val="75000"/>
                </a:schemeClr>
              </a:solidFill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5" name="Oval 44"/>
              <p:cNvSpPr/>
              <p:nvPr/>
            </p:nvSpPr>
            <p:spPr>
              <a:xfrm>
                <a:off x="8001000" y="3733800"/>
                <a:ext cx="152400" cy="152400"/>
              </a:xfrm>
              <a:prstGeom prst="ellipse">
                <a:avLst/>
              </a:prstGeom>
              <a:solidFill>
                <a:schemeClr val="accent6">
                  <a:lumMod val="50000"/>
                </a:schemeClr>
              </a:solidFill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6" name="Oval 45"/>
              <p:cNvSpPr/>
              <p:nvPr/>
            </p:nvSpPr>
            <p:spPr>
              <a:xfrm>
                <a:off x="8153400" y="3733800"/>
                <a:ext cx="152400" cy="15240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7" name="Oval 46"/>
              <p:cNvSpPr/>
              <p:nvPr/>
            </p:nvSpPr>
            <p:spPr>
              <a:xfrm>
                <a:off x="8305800" y="3733800"/>
                <a:ext cx="152400" cy="152400"/>
              </a:xfrm>
              <a:prstGeom prst="ellipse">
                <a:avLst/>
              </a:prstGeom>
              <a:solidFill>
                <a:schemeClr val="accent5">
                  <a:lumMod val="50000"/>
                </a:schemeClr>
              </a:solidFill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8" name="Oval 47"/>
              <p:cNvSpPr/>
              <p:nvPr/>
            </p:nvSpPr>
            <p:spPr>
              <a:xfrm>
                <a:off x="8458200" y="3733800"/>
                <a:ext cx="152400" cy="15240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34" name="Group 263"/>
              <p:cNvGrpSpPr/>
              <p:nvPr/>
            </p:nvGrpSpPr>
            <p:grpSpPr>
              <a:xfrm rot="5400000">
                <a:off x="5337601" y="4873199"/>
                <a:ext cx="2133600" cy="159603"/>
                <a:chOff x="6324600" y="4267200"/>
                <a:chExt cx="2133600" cy="159603"/>
              </a:xfrm>
            </p:grpSpPr>
            <p:sp>
              <p:nvSpPr>
                <p:cNvPr id="81" name="Oval 80"/>
                <p:cNvSpPr/>
                <p:nvPr/>
              </p:nvSpPr>
              <p:spPr>
                <a:xfrm>
                  <a:off x="6324600" y="4267200"/>
                  <a:ext cx="152400" cy="152400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2" name="Oval 81"/>
                <p:cNvSpPr/>
                <p:nvPr/>
              </p:nvSpPr>
              <p:spPr>
                <a:xfrm>
                  <a:off x="6477000" y="4267200"/>
                  <a:ext cx="152400" cy="152400"/>
                </a:xfrm>
                <a:prstGeom prst="ellipse">
                  <a:avLst/>
                </a:prstGeom>
                <a:solidFill>
                  <a:schemeClr val="bg2">
                    <a:lumMod val="90000"/>
                  </a:schemeClr>
                </a:solidFill>
                <a:ln>
                  <a:solidFill>
                    <a:srgbClr val="131313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3" name="Oval 82"/>
                <p:cNvSpPr/>
                <p:nvPr/>
              </p:nvSpPr>
              <p:spPr>
                <a:xfrm>
                  <a:off x="6629400" y="4267200"/>
                  <a:ext cx="152400" cy="152400"/>
                </a:xfrm>
                <a:prstGeom prst="ellips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rgbClr val="4A4A4A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4" name="Oval 83"/>
                <p:cNvSpPr/>
                <p:nvPr/>
              </p:nvSpPr>
              <p:spPr>
                <a:xfrm>
                  <a:off x="6781800" y="4267200"/>
                  <a:ext cx="152400" cy="152400"/>
                </a:xfrm>
                <a:prstGeom prst="ellipse">
                  <a:avLst/>
                </a:prstGeom>
                <a:solidFill>
                  <a:srgbClr val="92D050"/>
                </a:solidFill>
                <a:ln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5" name="Oval 84"/>
                <p:cNvSpPr/>
                <p:nvPr/>
              </p:nvSpPr>
              <p:spPr>
                <a:xfrm>
                  <a:off x="6934200" y="4274403"/>
                  <a:ext cx="152400" cy="152400"/>
                </a:xfrm>
                <a:prstGeom prst="ellipse">
                  <a:avLst/>
                </a:prstGeom>
                <a:solidFill>
                  <a:schemeClr val="accent6"/>
                </a:solidFill>
                <a:ln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6" name="Oval 85"/>
                <p:cNvSpPr/>
                <p:nvPr/>
              </p:nvSpPr>
              <p:spPr>
                <a:xfrm>
                  <a:off x="7086600" y="4267200"/>
                  <a:ext cx="152400" cy="1524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7" name="Oval 86"/>
                <p:cNvSpPr/>
                <p:nvPr/>
              </p:nvSpPr>
              <p:spPr>
                <a:xfrm>
                  <a:off x="7239000" y="4267200"/>
                  <a:ext cx="152400" cy="152400"/>
                </a:xfrm>
                <a:prstGeom prst="ellipse">
                  <a:avLst/>
                </a:prstGeom>
                <a:solidFill>
                  <a:srgbClr val="00B050"/>
                </a:solidFill>
                <a:ln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8" name="Oval 87"/>
                <p:cNvSpPr/>
                <p:nvPr/>
              </p:nvSpPr>
              <p:spPr>
                <a:xfrm>
                  <a:off x="7391400" y="4267200"/>
                  <a:ext cx="152400" cy="152400"/>
                </a:xfrm>
                <a:prstGeom prst="ellipse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>
                  <a:solidFill>
                    <a:srgbClr val="131313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9" name="Oval 88"/>
                <p:cNvSpPr/>
                <p:nvPr/>
              </p:nvSpPr>
              <p:spPr>
                <a:xfrm>
                  <a:off x="7543800" y="4267200"/>
                  <a:ext cx="152400" cy="1524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90" name="Oval 89"/>
                <p:cNvSpPr/>
                <p:nvPr/>
              </p:nvSpPr>
              <p:spPr>
                <a:xfrm>
                  <a:off x="7696200" y="4267200"/>
                  <a:ext cx="152400" cy="152400"/>
                </a:xfrm>
                <a:prstGeom prst="ellipse">
                  <a:avLst/>
                </a:prstGeom>
                <a:solidFill>
                  <a:schemeClr val="accent3">
                    <a:lumMod val="75000"/>
                  </a:schemeClr>
                </a:solidFill>
                <a:ln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91" name="Oval 90"/>
                <p:cNvSpPr/>
                <p:nvPr/>
              </p:nvSpPr>
              <p:spPr>
                <a:xfrm>
                  <a:off x="7848600" y="4267200"/>
                  <a:ext cx="152400" cy="152400"/>
                </a:xfrm>
                <a:prstGeom prst="ellipse">
                  <a:avLst/>
                </a:prstGeom>
                <a:solidFill>
                  <a:schemeClr val="accent6">
                    <a:lumMod val="50000"/>
                  </a:schemeClr>
                </a:solidFill>
                <a:ln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92" name="Oval 91"/>
                <p:cNvSpPr/>
                <p:nvPr/>
              </p:nvSpPr>
              <p:spPr>
                <a:xfrm>
                  <a:off x="8001000" y="4267200"/>
                  <a:ext cx="152400" cy="152400"/>
                </a:xfrm>
                <a:prstGeom prst="ellipse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93" name="Oval 92"/>
                <p:cNvSpPr/>
                <p:nvPr/>
              </p:nvSpPr>
              <p:spPr>
                <a:xfrm>
                  <a:off x="8153400" y="4267200"/>
                  <a:ext cx="152400" cy="152400"/>
                </a:xfrm>
                <a:prstGeom prst="ellipse">
                  <a:avLst/>
                </a:prstGeom>
                <a:solidFill>
                  <a:schemeClr val="accent5">
                    <a:lumMod val="50000"/>
                  </a:schemeClr>
                </a:solidFill>
                <a:ln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94" name="Oval 93"/>
                <p:cNvSpPr/>
                <p:nvPr/>
              </p:nvSpPr>
              <p:spPr>
                <a:xfrm>
                  <a:off x="8305800" y="4267200"/>
                  <a:ext cx="152400" cy="152400"/>
                </a:xfrm>
                <a:prstGeom prst="ellipse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cxnSp>
            <p:nvCxnSpPr>
              <p:cNvPr id="50" name="Straight Connector 49"/>
              <p:cNvCxnSpPr/>
              <p:nvPr/>
            </p:nvCxnSpPr>
            <p:spPr>
              <a:xfrm>
                <a:off x="6477000" y="3733800"/>
                <a:ext cx="0" cy="228600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>
              <a:xfrm>
                <a:off x="7086600" y="3733800"/>
                <a:ext cx="0" cy="228600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>
              <a:xfrm>
                <a:off x="7543800" y="3733800"/>
                <a:ext cx="0" cy="228600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>
              <a:xfrm>
                <a:off x="8001000" y="3733800"/>
                <a:ext cx="0" cy="228600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>
              <a:xfrm>
                <a:off x="6324600" y="4953000"/>
                <a:ext cx="2286000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/>
              <p:cNvCxnSpPr/>
              <p:nvPr/>
            </p:nvCxnSpPr>
            <p:spPr>
              <a:xfrm>
                <a:off x="6324600" y="4495800"/>
                <a:ext cx="2286000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/>
              <p:nvPr/>
            </p:nvCxnSpPr>
            <p:spPr>
              <a:xfrm>
                <a:off x="6324600" y="5410200"/>
                <a:ext cx="2286000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/>
              <p:cNvCxnSpPr/>
              <p:nvPr/>
            </p:nvCxnSpPr>
            <p:spPr>
              <a:xfrm>
                <a:off x="6324600" y="3886200"/>
                <a:ext cx="2286000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/>
              <p:cNvCxnSpPr/>
              <p:nvPr/>
            </p:nvCxnSpPr>
            <p:spPr>
              <a:xfrm>
                <a:off x="6324600" y="6019800"/>
                <a:ext cx="2286000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TextBox 58"/>
              <p:cNvSpPr txBox="1"/>
              <p:nvPr/>
            </p:nvSpPr>
            <p:spPr>
              <a:xfrm>
                <a:off x="7086600" y="3429000"/>
                <a:ext cx="228600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 i="1" baseline="0" dirty="0" smtClean="0">
                    <a:latin typeface="Tahoma"/>
                    <a:cs typeface="Tahoma"/>
                  </a:rPr>
                  <a:t>2</a:t>
                </a:r>
              </a:p>
            </p:txBody>
          </p:sp>
          <p:sp>
            <p:nvSpPr>
              <p:cNvPr id="60" name="TextBox 59"/>
              <p:cNvSpPr txBox="1"/>
              <p:nvPr/>
            </p:nvSpPr>
            <p:spPr>
              <a:xfrm>
                <a:off x="7543800" y="3429000"/>
                <a:ext cx="228600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 i="1" baseline="0" dirty="0" smtClean="0">
                    <a:latin typeface="Tahoma"/>
                    <a:cs typeface="Tahoma"/>
                  </a:rPr>
                  <a:t>3</a:t>
                </a:r>
              </a:p>
            </p:txBody>
          </p:sp>
          <p:sp>
            <p:nvSpPr>
              <p:cNvPr id="61" name="TextBox 60"/>
              <p:cNvSpPr txBox="1"/>
              <p:nvPr/>
            </p:nvSpPr>
            <p:spPr>
              <a:xfrm>
                <a:off x="8077200" y="3429000"/>
                <a:ext cx="228600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 i="1" baseline="0" dirty="0" smtClean="0">
                    <a:latin typeface="Tahoma"/>
                    <a:cs typeface="Tahoma"/>
                  </a:rPr>
                  <a:t>4</a:t>
                </a:r>
              </a:p>
            </p:txBody>
          </p:sp>
          <p:sp>
            <p:nvSpPr>
              <p:cNvPr id="62" name="TextBox 61"/>
              <p:cNvSpPr txBox="1"/>
              <p:nvPr/>
            </p:nvSpPr>
            <p:spPr>
              <a:xfrm>
                <a:off x="6019800" y="3886200"/>
                <a:ext cx="228600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 i="1" baseline="0" dirty="0" smtClean="0">
                    <a:latin typeface="Tahoma"/>
                    <a:cs typeface="Tahoma"/>
                  </a:rPr>
                  <a:t>1</a:t>
                </a:r>
              </a:p>
            </p:txBody>
          </p:sp>
          <p:sp>
            <p:nvSpPr>
              <p:cNvPr id="63" name="TextBox 62"/>
              <p:cNvSpPr txBox="1"/>
              <p:nvPr/>
            </p:nvSpPr>
            <p:spPr>
              <a:xfrm>
                <a:off x="6019800" y="4495800"/>
                <a:ext cx="228600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 i="1" baseline="0" dirty="0" smtClean="0">
                    <a:latin typeface="Tahoma"/>
                    <a:cs typeface="Tahoma"/>
                  </a:rPr>
                  <a:t>2</a:t>
                </a:r>
              </a:p>
            </p:txBody>
          </p:sp>
          <p:sp>
            <p:nvSpPr>
              <p:cNvPr id="64" name="TextBox 63"/>
              <p:cNvSpPr txBox="1"/>
              <p:nvPr/>
            </p:nvSpPr>
            <p:spPr>
              <a:xfrm>
                <a:off x="6019800" y="4953000"/>
                <a:ext cx="228600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 i="1" baseline="0" dirty="0" smtClean="0">
                    <a:latin typeface="Tahoma"/>
                    <a:cs typeface="Tahoma"/>
                  </a:rPr>
                  <a:t>3</a:t>
                </a:r>
              </a:p>
            </p:txBody>
          </p:sp>
          <p:sp>
            <p:nvSpPr>
              <p:cNvPr id="65" name="TextBox 64"/>
              <p:cNvSpPr txBox="1"/>
              <p:nvPr/>
            </p:nvSpPr>
            <p:spPr>
              <a:xfrm>
                <a:off x="6019800" y="5410200"/>
                <a:ext cx="228600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 i="1" baseline="0" dirty="0" smtClean="0">
                    <a:latin typeface="Tahoma"/>
                    <a:cs typeface="Tahoma"/>
                  </a:rPr>
                  <a:t>4</a:t>
                </a:r>
              </a:p>
            </p:txBody>
          </p:sp>
          <p:sp>
            <p:nvSpPr>
              <p:cNvPr id="66" name="TextBox 65"/>
              <p:cNvSpPr txBox="1"/>
              <p:nvPr/>
            </p:nvSpPr>
            <p:spPr>
              <a:xfrm>
                <a:off x="6477000" y="3429000"/>
                <a:ext cx="228600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 i="1" baseline="0" dirty="0" smtClean="0">
                    <a:latin typeface="Tahoma"/>
                    <a:cs typeface="Tahoma"/>
                  </a:rPr>
                  <a:t>1</a:t>
                </a:r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6477000" y="3886200"/>
                <a:ext cx="152400" cy="1524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6629400" y="4038600"/>
                <a:ext cx="152400" cy="1524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6781800" y="4191000"/>
                <a:ext cx="152400" cy="1524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6934200" y="4343400"/>
                <a:ext cx="152400" cy="1524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7086600" y="4495800"/>
                <a:ext cx="152400" cy="1524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7239000" y="4648200"/>
                <a:ext cx="152400" cy="1524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7391400" y="4800600"/>
                <a:ext cx="152400" cy="1524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7543800" y="4953000"/>
                <a:ext cx="152400" cy="1524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7696200" y="5105400"/>
                <a:ext cx="152400" cy="1524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7848600" y="5257800"/>
                <a:ext cx="152400" cy="1524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8001000" y="5410200"/>
                <a:ext cx="152400" cy="1524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8153400" y="5562600"/>
                <a:ext cx="152400" cy="1524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8305800" y="5715000"/>
                <a:ext cx="152400" cy="1524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8458200" y="5867400"/>
                <a:ext cx="152400" cy="1524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cxnSp>
          <p:nvCxnSpPr>
            <p:cNvPr id="32" name="Straight Connector 31"/>
            <p:cNvCxnSpPr/>
            <p:nvPr/>
          </p:nvCxnSpPr>
          <p:spPr>
            <a:xfrm>
              <a:off x="8610600" y="3733800"/>
              <a:ext cx="0" cy="22860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5" name="TextBox 154"/>
          <p:cNvSpPr txBox="1"/>
          <p:nvPr/>
        </p:nvSpPr>
        <p:spPr>
          <a:xfrm>
            <a:off x="76200" y="838200"/>
            <a:ext cx="36576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baseline="0" dirty="0" smtClean="0">
                <a:latin typeface="Tahoma"/>
                <a:cs typeface="Tahoma"/>
              </a:rPr>
              <a:t>Problem</a:t>
            </a:r>
            <a:r>
              <a:rPr lang="en-US" sz="1800" i="1" baseline="0" dirty="0" smtClean="0">
                <a:latin typeface="Tahoma"/>
                <a:cs typeface="Tahoma"/>
              </a:rPr>
              <a:t>: </a:t>
            </a:r>
          </a:p>
          <a:p>
            <a:r>
              <a:rPr lang="en-US" sz="1800" i="1" baseline="0" dirty="0" smtClean="0">
                <a:latin typeface="Tahoma"/>
                <a:cs typeface="Tahoma"/>
              </a:rPr>
              <a:t>cluster labels (hyperedges) differ across iterations</a:t>
            </a:r>
          </a:p>
          <a:p>
            <a:endParaRPr lang="en-US" sz="1800" i="1" baseline="0" dirty="0" smtClean="0">
              <a:latin typeface="Tahoma"/>
              <a:cs typeface="Tahoma"/>
            </a:endParaRPr>
          </a:p>
          <a:p>
            <a:endParaRPr lang="en-US" sz="1800" i="1" baseline="0" dirty="0" smtClean="0">
              <a:latin typeface="Tahoma"/>
              <a:cs typeface="Tahoma"/>
            </a:endParaRPr>
          </a:p>
          <a:p>
            <a:endParaRPr lang="en-US" sz="1800" i="1" baseline="0" dirty="0" smtClean="0">
              <a:latin typeface="Tahoma"/>
              <a:cs typeface="Tahoma"/>
            </a:endParaRPr>
          </a:p>
          <a:p>
            <a:endParaRPr lang="en-US" sz="1800" i="1" baseline="0" dirty="0" smtClean="0">
              <a:latin typeface="Tahoma"/>
              <a:cs typeface="Tahoma"/>
            </a:endParaRPr>
          </a:p>
          <a:p>
            <a:endParaRPr lang="en-US" sz="1800" i="1" baseline="0" dirty="0" smtClean="0">
              <a:latin typeface="Tahoma"/>
              <a:cs typeface="Tahoma"/>
            </a:endParaRPr>
          </a:p>
          <a:p>
            <a:endParaRPr lang="en-US" sz="1800" i="1" baseline="0" dirty="0" smtClean="0">
              <a:latin typeface="Tahoma"/>
              <a:cs typeface="Tahoma"/>
            </a:endParaRPr>
          </a:p>
          <a:p>
            <a:r>
              <a:rPr lang="en-US" sz="1800" b="1" baseline="0" dirty="0" smtClean="0">
                <a:latin typeface="Tahoma"/>
                <a:cs typeface="Tahoma"/>
              </a:rPr>
              <a:t>Solution</a:t>
            </a:r>
            <a:r>
              <a:rPr lang="en-US" sz="1800" i="1" baseline="0" dirty="0" smtClean="0">
                <a:latin typeface="Tahoma"/>
                <a:cs typeface="Tahoma"/>
              </a:rPr>
              <a:t>: cluster the hyperedges by the set of data points they have in common</a:t>
            </a:r>
          </a:p>
          <a:p>
            <a:endParaRPr lang="en-US" sz="1800" i="1" baseline="0" dirty="0" smtClean="0">
              <a:latin typeface="Tahoma"/>
              <a:cs typeface="Tahoma"/>
            </a:endParaRPr>
          </a:p>
          <a:p>
            <a:r>
              <a:rPr lang="en-US" sz="1800" i="1" baseline="0" dirty="0" smtClean="0">
                <a:latin typeface="Tahoma"/>
                <a:cs typeface="Tahoma"/>
              </a:rPr>
              <a:t>Solve smaller O(n^2) problem</a:t>
            </a:r>
          </a:p>
        </p:txBody>
      </p:sp>
      <p:sp>
        <p:nvSpPr>
          <p:cNvPr id="156" name="Right Brace 155"/>
          <p:cNvSpPr/>
          <p:nvPr/>
        </p:nvSpPr>
        <p:spPr>
          <a:xfrm>
            <a:off x="4953000" y="4648200"/>
            <a:ext cx="228600" cy="838200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57" name="Straight Connector 156"/>
          <p:cNvCxnSpPr>
            <a:stCxn id="158" idx="3"/>
          </p:cNvCxnSpPr>
          <p:nvPr/>
        </p:nvCxnSpPr>
        <p:spPr>
          <a:xfrm>
            <a:off x="4303689" y="2583674"/>
            <a:ext cx="115912" cy="99772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8" name="Oval 157"/>
          <p:cNvSpPr/>
          <p:nvPr/>
        </p:nvSpPr>
        <p:spPr>
          <a:xfrm>
            <a:off x="4119562" y="1778794"/>
            <a:ext cx="1257300" cy="942975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9" name="Oval 158"/>
          <p:cNvSpPr/>
          <p:nvPr/>
        </p:nvSpPr>
        <p:spPr>
          <a:xfrm>
            <a:off x="4905374" y="2957513"/>
            <a:ext cx="1257300" cy="942975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60" name="Straight Connector 159"/>
          <p:cNvCxnSpPr>
            <a:stCxn id="159" idx="2"/>
          </p:cNvCxnSpPr>
          <p:nvPr/>
        </p:nvCxnSpPr>
        <p:spPr>
          <a:xfrm flipH="1">
            <a:off x="4419601" y="3429001"/>
            <a:ext cx="485773" cy="15239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Arrow Connector 160"/>
          <p:cNvCxnSpPr/>
          <p:nvPr/>
        </p:nvCxnSpPr>
        <p:spPr>
          <a:xfrm flipH="1">
            <a:off x="4191000" y="3581400"/>
            <a:ext cx="228600" cy="533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9" name="Group 163"/>
          <p:cNvGrpSpPr/>
          <p:nvPr/>
        </p:nvGrpSpPr>
        <p:grpSpPr>
          <a:xfrm>
            <a:off x="1143000" y="1905000"/>
            <a:ext cx="1371600" cy="1122218"/>
            <a:chOff x="381000" y="4578928"/>
            <a:chExt cx="2133600" cy="1745672"/>
          </a:xfrm>
        </p:grpSpPr>
        <p:grpSp>
          <p:nvGrpSpPr>
            <p:cNvPr id="162" name="Group 183"/>
            <p:cNvGrpSpPr/>
            <p:nvPr/>
          </p:nvGrpSpPr>
          <p:grpSpPr>
            <a:xfrm>
              <a:off x="381000" y="4578928"/>
              <a:ext cx="2133600" cy="1745672"/>
              <a:chOff x="1143000" y="4267200"/>
              <a:chExt cx="2607734" cy="2133600"/>
            </a:xfrm>
          </p:grpSpPr>
          <p:grpSp>
            <p:nvGrpSpPr>
              <p:cNvPr id="163" name="Group 127"/>
              <p:cNvGrpSpPr/>
              <p:nvPr/>
            </p:nvGrpSpPr>
            <p:grpSpPr>
              <a:xfrm>
                <a:off x="1143000" y="4267200"/>
                <a:ext cx="2607734" cy="2133600"/>
                <a:chOff x="9144000" y="762000"/>
                <a:chExt cx="2514600" cy="2057400"/>
              </a:xfrm>
            </p:grpSpPr>
            <p:grpSp>
              <p:nvGrpSpPr>
                <p:cNvPr id="171" name="Group 568"/>
                <p:cNvGrpSpPr/>
                <p:nvPr/>
              </p:nvGrpSpPr>
              <p:grpSpPr>
                <a:xfrm>
                  <a:off x="9144000" y="762000"/>
                  <a:ext cx="2514600" cy="2057400"/>
                  <a:chOff x="5257800" y="4343400"/>
                  <a:chExt cx="2514600" cy="2057400"/>
                </a:xfrm>
              </p:grpSpPr>
              <p:grpSp>
                <p:nvGrpSpPr>
                  <p:cNvPr id="173" name="Group 556"/>
                  <p:cNvGrpSpPr/>
                  <p:nvPr/>
                </p:nvGrpSpPr>
                <p:grpSpPr>
                  <a:xfrm>
                    <a:off x="5486400" y="4419600"/>
                    <a:ext cx="2057400" cy="1815353"/>
                    <a:chOff x="5181600" y="4558553"/>
                    <a:chExt cx="1828800" cy="1613647"/>
                  </a:xfrm>
                </p:grpSpPr>
                <p:sp>
                  <p:nvSpPr>
                    <p:cNvPr id="181" name="Oval 180"/>
                    <p:cNvSpPr/>
                    <p:nvPr/>
                  </p:nvSpPr>
                  <p:spPr>
                    <a:xfrm>
                      <a:off x="5181600" y="4666129"/>
                      <a:ext cx="215153" cy="215153"/>
                    </a:xfrm>
                    <a:prstGeom prst="ellipse">
                      <a:avLst/>
                    </a:prstGeom>
                    <a:solidFill>
                      <a:schemeClr val="tx2"/>
                    </a:solidFill>
                    <a:ln>
                      <a:solidFill>
                        <a:schemeClr val="bg1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182" name="Oval 181"/>
                    <p:cNvSpPr/>
                    <p:nvPr/>
                  </p:nvSpPr>
                  <p:spPr>
                    <a:xfrm>
                      <a:off x="5289176" y="4881282"/>
                      <a:ext cx="215153" cy="215153"/>
                    </a:xfrm>
                    <a:prstGeom prst="ellipse">
                      <a:avLst/>
                    </a:prstGeom>
                    <a:solidFill>
                      <a:schemeClr val="tx2"/>
                    </a:solidFill>
                    <a:ln>
                      <a:solidFill>
                        <a:schemeClr val="bg1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183" name="Oval 182"/>
                    <p:cNvSpPr/>
                    <p:nvPr/>
                  </p:nvSpPr>
                  <p:spPr>
                    <a:xfrm>
                      <a:off x="5504329" y="4773706"/>
                      <a:ext cx="215153" cy="215153"/>
                    </a:xfrm>
                    <a:prstGeom prst="ellipse">
                      <a:avLst/>
                    </a:prstGeom>
                    <a:solidFill>
                      <a:schemeClr val="tx2"/>
                    </a:solidFill>
                    <a:ln>
                      <a:solidFill>
                        <a:schemeClr val="bg1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184" name="Oval 183"/>
                    <p:cNvSpPr/>
                    <p:nvPr/>
                  </p:nvSpPr>
                  <p:spPr>
                    <a:xfrm>
                      <a:off x="5611906" y="5741894"/>
                      <a:ext cx="215153" cy="215153"/>
                    </a:xfrm>
                    <a:prstGeom prst="ellipse">
                      <a:avLst/>
                    </a:prstGeom>
                    <a:solidFill>
                      <a:schemeClr val="tx2"/>
                    </a:solidFill>
                    <a:ln>
                      <a:noFill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185" name="Oval 184"/>
                    <p:cNvSpPr/>
                    <p:nvPr/>
                  </p:nvSpPr>
                  <p:spPr>
                    <a:xfrm>
                      <a:off x="5504329" y="5526741"/>
                      <a:ext cx="215153" cy="215153"/>
                    </a:xfrm>
                    <a:prstGeom prst="ellipse">
                      <a:avLst/>
                    </a:prstGeom>
                    <a:solidFill>
                      <a:schemeClr val="tx2"/>
                    </a:solidFill>
                    <a:ln>
                      <a:noFill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186" name="Oval 185"/>
                    <p:cNvSpPr/>
                    <p:nvPr/>
                  </p:nvSpPr>
                  <p:spPr>
                    <a:xfrm>
                      <a:off x="5396753" y="5741894"/>
                      <a:ext cx="215153" cy="215153"/>
                    </a:xfrm>
                    <a:prstGeom prst="ellipse">
                      <a:avLst/>
                    </a:prstGeom>
                    <a:solidFill>
                      <a:schemeClr val="tx2"/>
                    </a:solidFill>
                    <a:ln>
                      <a:noFill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187" name="Oval 186"/>
                    <p:cNvSpPr/>
                    <p:nvPr/>
                  </p:nvSpPr>
                  <p:spPr>
                    <a:xfrm>
                      <a:off x="5396753" y="5204012"/>
                      <a:ext cx="215153" cy="215153"/>
                    </a:xfrm>
                    <a:prstGeom prst="ellipse">
                      <a:avLst/>
                    </a:prstGeom>
                    <a:solidFill>
                      <a:schemeClr val="tx2"/>
                    </a:solidFill>
                    <a:ln>
                      <a:noFill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188" name="Oval 187"/>
                    <p:cNvSpPr/>
                    <p:nvPr/>
                  </p:nvSpPr>
                  <p:spPr>
                    <a:xfrm>
                      <a:off x="6149788" y="5741894"/>
                      <a:ext cx="215153" cy="215153"/>
                    </a:xfrm>
                    <a:prstGeom prst="ellipse">
                      <a:avLst/>
                    </a:prstGeom>
                    <a:solidFill>
                      <a:schemeClr val="tx2"/>
                    </a:solidFill>
                    <a:ln>
                      <a:solidFill>
                        <a:schemeClr val="bg1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189" name="Oval 188"/>
                    <p:cNvSpPr/>
                    <p:nvPr/>
                  </p:nvSpPr>
                  <p:spPr>
                    <a:xfrm>
                      <a:off x="5827059" y="5741894"/>
                      <a:ext cx="215153" cy="215153"/>
                    </a:xfrm>
                    <a:prstGeom prst="ellipse">
                      <a:avLst/>
                    </a:prstGeom>
                    <a:solidFill>
                      <a:schemeClr val="tx2"/>
                    </a:solidFill>
                    <a:ln>
                      <a:noFill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190" name="Oval 189"/>
                    <p:cNvSpPr/>
                    <p:nvPr/>
                  </p:nvSpPr>
                  <p:spPr>
                    <a:xfrm>
                      <a:off x="6149788" y="5526741"/>
                      <a:ext cx="215153" cy="215153"/>
                    </a:xfrm>
                    <a:prstGeom prst="ellipse">
                      <a:avLst/>
                    </a:prstGeom>
                    <a:solidFill>
                      <a:schemeClr val="tx2"/>
                    </a:solidFill>
                    <a:ln>
                      <a:solidFill>
                        <a:schemeClr val="bg1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191" name="Oval 190"/>
                    <p:cNvSpPr/>
                    <p:nvPr/>
                  </p:nvSpPr>
                  <p:spPr>
                    <a:xfrm>
                      <a:off x="6472518" y="5419165"/>
                      <a:ext cx="215153" cy="215153"/>
                    </a:xfrm>
                    <a:prstGeom prst="ellipse">
                      <a:avLst/>
                    </a:prstGeom>
                    <a:solidFill>
                      <a:schemeClr val="tx2"/>
                    </a:solidFill>
                    <a:ln>
                      <a:solidFill>
                        <a:schemeClr val="bg1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192" name="Oval 191"/>
                    <p:cNvSpPr/>
                    <p:nvPr/>
                  </p:nvSpPr>
                  <p:spPr>
                    <a:xfrm>
                      <a:off x="6687671" y="5634318"/>
                      <a:ext cx="215153" cy="215153"/>
                    </a:xfrm>
                    <a:prstGeom prst="ellipse">
                      <a:avLst/>
                    </a:prstGeom>
                    <a:solidFill>
                      <a:schemeClr val="tx2"/>
                    </a:solidFill>
                    <a:ln>
                      <a:solidFill>
                        <a:schemeClr val="bg1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193" name="Oval 192"/>
                    <p:cNvSpPr/>
                    <p:nvPr/>
                  </p:nvSpPr>
                  <p:spPr>
                    <a:xfrm>
                      <a:off x="6795247" y="5311588"/>
                      <a:ext cx="215153" cy="215153"/>
                    </a:xfrm>
                    <a:prstGeom prst="ellipse">
                      <a:avLst/>
                    </a:prstGeom>
                    <a:solidFill>
                      <a:schemeClr val="tx2"/>
                    </a:solidFill>
                    <a:ln>
                      <a:solidFill>
                        <a:schemeClr val="bg1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194" name="Oval 193"/>
                    <p:cNvSpPr/>
                    <p:nvPr/>
                  </p:nvSpPr>
                  <p:spPr>
                    <a:xfrm>
                      <a:off x="6364941" y="5096435"/>
                      <a:ext cx="215153" cy="215153"/>
                    </a:xfrm>
                    <a:prstGeom prst="ellipse">
                      <a:avLst/>
                    </a:prstGeom>
                    <a:solidFill>
                      <a:schemeClr val="tx2"/>
                    </a:solidFill>
                    <a:ln>
                      <a:solidFill>
                        <a:schemeClr val="bg1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195" name="Oval 194"/>
                    <p:cNvSpPr/>
                    <p:nvPr/>
                  </p:nvSpPr>
                  <p:spPr>
                    <a:xfrm>
                      <a:off x="6472518" y="5741894"/>
                      <a:ext cx="215153" cy="215153"/>
                    </a:xfrm>
                    <a:prstGeom prst="ellipse">
                      <a:avLst/>
                    </a:prstGeom>
                    <a:solidFill>
                      <a:schemeClr val="tx2"/>
                    </a:solidFill>
                    <a:ln>
                      <a:solidFill>
                        <a:schemeClr val="bg1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196" name="Oval 195"/>
                    <p:cNvSpPr/>
                    <p:nvPr/>
                  </p:nvSpPr>
                  <p:spPr>
                    <a:xfrm>
                      <a:off x="5611906" y="5957047"/>
                      <a:ext cx="215153" cy="215153"/>
                    </a:xfrm>
                    <a:prstGeom prst="ellipse">
                      <a:avLst/>
                    </a:prstGeom>
                    <a:solidFill>
                      <a:schemeClr val="tx2"/>
                    </a:solidFill>
                    <a:ln>
                      <a:noFill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197" name="Oval 196"/>
                    <p:cNvSpPr/>
                    <p:nvPr/>
                  </p:nvSpPr>
                  <p:spPr>
                    <a:xfrm>
                      <a:off x="6257365" y="5311588"/>
                      <a:ext cx="215153" cy="215153"/>
                    </a:xfrm>
                    <a:prstGeom prst="ellipse">
                      <a:avLst/>
                    </a:prstGeom>
                    <a:solidFill>
                      <a:schemeClr val="tx2"/>
                    </a:solidFill>
                    <a:ln>
                      <a:solidFill>
                        <a:schemeClr val="bg1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198" name="Oval 197"/>
                    <p:cNvSpPr/>
                    <p:nvPr/>
                  </p:nvSpPr>
                  <p:spPr>
                    <a:xfrm>
                      <a:off x="6795247" y="5849471"/>
                      <a:ext cx="215153" cy="215153"/>
                    </a:xfrm>
                    <a:prstGeom prst="ellipse">
                      <a:avLst/>
                    </a:prstGeom>
                    <a:solidFill>
                      <a:schemeClr val="tx2"/>
                    </a:solidFill>
                    <a:ln>
                      <a:solidFill>
                        <a:schemeClr val="bg1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199" name="Oval 198"/>
                    <p:cNvSpPr/>
                    <p:nvPr/>
                  </p:nvSpPr>
                  <p:spPr>
                    <a:xfrm>
                      <a:off x="5396753" y="4558553"/>
                      <a:ext cx="215153" cy="215153"/>
                    </a:xfrm>
                    <a:prstGeom prst="ellipse">
                      <a:avLst/>
                    </a:prstGeom>
                    <a:solidFill>
                      <a:schemeClr val="tx2"/>
                    </a:solidFill>
                    <a:ln>
                      <a:solidFill>
                        <a:schemeClr val="bg1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p:sp>
                <p:nvSpPr>
                  <p:cNvPr id="180" name="Rectangle 179"/>
                  <p:cNvSpPr/>
                  <p:nvPr/>
                </p:nvSpPr>
                <p:spPr>
                  <a:xfrm>
                    <a:off x="5257800" y="4343400"/>
                    <a:ext cx="2514600" cy="205740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174" name="Group 578"/>
                <p:cNvGrpSpPr/>
                <p:nvPr/>
              </p:nvGrpSpPr>
              <p:grpSpPr>
                <a:xfrm>
                  <a:off x="10179625" y="835480"/>
                  <a:ext cx="1209554" cy="150721"/>
                  <a:chOff x="6004615" y="3644050"/>
                  <a:chExt cx="2155086" cy="254157"/>
                </a:xfrm>
              </p:grpSpPr>
              <p:sp>
                <p:nvSpPr>
                  <p:cNvPr id="175" name="Oval 174"/>
                  <p:cNvSpPr/>
                  <p:nvPr/>
                </p:nvSpPr>
                <p:spPr>
                  <a:xfrm>
                    <a:off x="6004615" y="3663256"/>
                    <a:ext cx="234950" cy="234951"/>
                  </a:xfrm>
                  <a:prstGeom prst="ellipse">
                    <a:avLst/>
                  </a:prstGeom>
                  <a:solidFill>
                    <a:schemeClr val="bg2">
                      <a:lumMod val="90000"/>
                    </a:schemeClr>
                  </a:solidFill>
                  <a:ln>
                    <a:solidFill>
                      <a:srgbClr val="131313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76" name="Oval 175"/>
                  <p:cNvSpPr/>
                  <p:nvPr/>
                </p:nvSpPr>
                <p:spPr>
                  <a:xfrm>
                    <a:off x="6559586" y="3644050"/>
                    <a:ext cx="234950" cy="234951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77" name="Oval 176"/>
                  <p:cNvSpPr/>
                  <p:nvPr/>
                </p:nvSpPr>
                <p:spPr>
                  <a:xfrm>
                    <a:off x="7924751" y="3644052"/>
                    <a:ext cx="234950" cy="234951"/>
                  </a:xfrm>
                  <a:prstGeom prst="ellipse">
                    <a:avLst/>
                  </a:prstGeom>
                  <a:solidFill>
                    <a:schemeClr val="bg1">
                      <a:lumMod val="50000"/>
                    </a:schemeClr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78" name="Oval 177"/>
                  <p:cNvSpPr/>
                  <p:nvPr/>
                </p:nvSpPr>
                <p:spPr>
                  <a:xfrm>
                    <a:off x="7284706" y="3644052"/>
                    <a:ext cx="234950" cy="234951"/>
                  </a:xfrm>
                  <a:prstGeom prst="ellipse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>
                    <a:solidFill>
                      <a:srgbClr val="131313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</p:grpSp>
          <p:sp>
            <p:nvSpPr>
              <p:cNvPr id="172" name="Rectangle 171"/>
              <p:cNvSpPr/>
              <p:nvPr/>
            </p:nvSpPr>
            <p:spPr>
              <a:xfrm>
                <a:off x="1524000" y="5029200"/>
                <a:ext cx="457200" cy="381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sys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cxnSp>
          <p:nvCxnSpPr>
            <p:cNvPr id="164" name="Straight Connector 163"/>
            <p:cNvCxnSpPr>
              <a:stCxn id="175" idx="3"/>
              <a:endCxn id="172" idx="3"/>
            </p:cNvCxnSpPr>
            <p:nvPr/>
          </p:nvCxnSpPr>
          <p:spPr>
            <a:xfrm flipH="1">
              <a:off x="1066800" y="4751846"/>
              <a:ext cx="209298" cy="6064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>
              <a:stCxn id="176" idx="3"/>
              <a:endCxn id="172" idx="3"/>
            </p:cNvCxnSpPr>
            <p:nvPr/>
          </p:nvCxnSpPr>
          <p:spPr>
            <a:xfrm flipH="1">
              <a:off x="1066800" y="4742182"/>
              <a:ext cx="473585" cy="61606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>
              <a:stCxn id="178" idx="3"/>
              <a:endCxn id="172" idx="3"/>
            </p:cNvCxnSpPr>
            <p:nvPr/>
          </p:nvCxnSpPr>
          <p:spPr>
            <a:xfrm flipH="1">
              <a:off x="1066800" y="4742183"/>
              <a:ext cx="818898" cy="61606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>
              <a:stCxn id="177" idx="3"/>
              <a:endCxn id="172" idx="3"/>
            </p:cNvCxnSpPr>
            <p:nvPr/>
          </p:nvCxnSpPr>
          <p:spPr>
            <a:xfrm flipH="1">
              <a:off x="1066800" y="4742183"/>
              <a:ext cx="1123698" cy="61606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8" name="Plus 167"/>
            <p:cNvSpPr/>
            <p:nvPr/>
          </p:nvSpPr>
          <p:spPr>
            <a:xfrm>
              <a:off x="1371600" y="4648200"/>
              <a:ext cx="152400" cy="152400"/>
            </a:xfrm>
            <a:prstGeom prst="mathPlus">
              <a:avLst/>
            </a:prstGeom>
            <a:solidFill>
              <a:srgbClr val="144A9B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9" name="Plus 168"/>
            <p:cNvSpPr/>
            <p:nvPr/>
          </p:nvSpPr>
          <p:spPr>
            <a:xfrm>
              <a:off x="1676400" y="4648200"/>
              <a:ext cx="152400" cy="152400"/>
            </a:xfrm>
            <a:prstGeom prst="mathPlus">
              <a:avLst/>
            </a:prstGeom>
            <a:solidFill>
              <a:srgbClr val="144A9B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0" name="Plus 169"/>
            <p:cNvSpPr/>
            <p:nvPr/>
          </p:nvSpPr>
          <p:spPr>
            <a:xfrm>
              <a:off x="1981200" y="4648200"/>
              <a:ext cx="152400" cy="152400"/>
            </a:xfrm>
            <a:prstGeom prst="mathPlus">
              <a:avLst/>
            </a:prstGeom>
            <a:solidFill>
              <a:srgbClr val="144A9B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00" name="TextBox 208"/>
          <p:cNvSpPr txBox="1"/>
          <p:nvPr/>
        </p:nvSpPr>
        <p:spPr>
          <a:xfrm>
            <a:off x="3048001" y="5638800"/>
            <a:ext cx="2514600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b="1" baseline="0" dirty="0" smtClean="0">
                <a:latin typeface="Tahoma"/>
                <a:cs typeface="Tahoma"/>
              </a:rPr>
              <a:t>2. Compute smaller (than N) hyperedge similarity matrix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Second-stage clustering to produce metaclusters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B206ADB-BCB7-498D-B4CB-648C2FEF58B0}" type="datetime1">
              <a:rPr lang="en-US" smtClean="0"/>
              <a:pPr>
                <a:defRPr/>
              </a:pPr>
              <a:t>1/4/2016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2E37EE9-18D6-421F-8DC1-52C21541CEAC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1143000" y="3352800"/>
            <a:ext cx="6658" cy="45950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ENSEMBLE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81000" y="990600"/>
            <a:ext cx="3928833" cy="2209800"/>
          </a:xfrm>
          <a:prstGeom prst="rect">
            <a:avLst/>
          </a:prstGeom>
        </p:spPr>
      </p:pic>
      <p:grpSp>
        <p:nvGrpSpPr>
          <p:cNvPr id="2" name="Group 555"/>
          <p:cNvGrpSpPr/>
          <p:nvPr/>
        </p:nvGrpSpPr>
        <p:grpSpPr>
          <a:xfrm rot="10800000">
            <a:off x="5791200" y="3962400"/>
            <a:ext cx="2438400" cy="1672046"/>
            <a:chOff x="4953000" y="2286000"/>
            <a:chExt cx="2667000" cy="1828800"/>
          </a:xfrm>
        </p:grpSpPr>
        <p:sp>
          <p:nvSpPr>
            <p:cNvPr id="10" name="Oval 9"/>
            <p:cNvSpPr/>
            <p:nvPr/>
          </p:nvSpPr>
          <p:spPr>
            <a:xfrm>
              <a:off x="5257800" y="2286000"/>
              <a:ext cx="152400" cy="152400"/>
            </a:xfrm>
            <a:prstGeom prst="ellipse">
              <a:avLst/>
            </a:prstGeom>
            <a:solidFill>
              <a:srgbClr val="C00000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Oval 10"/>
            <p:cNvSpPr/>
            <p:nvPr/>
          </p:nvSpPr>
          <p:spPr>
            <a:xfrm>
              <a:off x="5410200" y="2286000"/>
              <a:ext cx="152400" cy="152400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rgbClr val="13131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Oval 11"/>
            <p:cNvSpPr/>
            <p:nvPr/>
          </p:nvSpPr>
          <p:spPr>
            <a:xfrm>
              <a:off x="5562600" y="2286000"/>
              <a:ext cx="152400" cy="1524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rgbClr val="4A4A4A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Oval 12"/>
            <p:cNvSpPr/>
            <p:nvPr/>
          </p:nvSpPr>
          <p:spPr>
            <a:xfrm>
              <a:off x="5715000" y="2286000"/>
              <a:ext cx="152400" cy="152400"/>
            </a:xfrm>
            <a:prstGeom prst="ellipse">
              <a:avLst/>
            </a:prstGeom>
            <a:solidFill>
              <a:srgbClr val="92D050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Oval 13"/>
            <p:cNvSpPr/>
            <p:nvPr/>
          </p:nvSpPr>
          <p:spPr>
            <a:xfrm>
              <a:off x="5867400" y="2293203"/>
              <a:ext cx="152400" cy="152400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/>
            <p:cNvSpPr/>
            <p:nvPr/>
          </p:nvSpPr>
          <p:spPr>
            <a:xfrm>
              <a:off x="6019800" y="2286000"/>
              <a:ext cx="152400" cy="1524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Oval 15"/>
            <p:cNvSpPr/>
            <p:nvPr/>
          </p:nvSpPr>
          <p:spPr>
            <a:xfrm>
              <a:off x="6172200" y="2286000"/>
              <a:ext cx="152400" cy="152400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Oval 16"/>
            <p:cNvSpPr/>
            <p:nvPr/>
          </p:nvSpPr>
          <p:spPr>
            <a:xfrm>
              <a:off x="6324600" y="2286000"/>
              <a:ext cx="152400" cy="152400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rgbClr val="13131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Oval 17"/>
            <p:cNvSpPr/>
            <p:nvPr/>
          </p:nvSpPr>
          <p:spPr>
            <a:xfrm>
              <a:off x="6477000" y="2286000"/>
              <a:ext cx="152400" cy="1524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Oval 18"/>
            <p:cNvSpPr/>
            <p:nvPr/>
          </p:nvSpPr>
          <p:spPr>
            <a:xfrm>
              <a:off x="6629400" y="2286000"/>
              <a:ext cx="152400" cy="152400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Oval 19"/>
            <p:cNvSpPr/>
            <p:nvPr/>
          </p:nvSpPr>
          <p:spPr>
            <a:xfrm>
              <a:off x="6781800" y="2286000"/>
              <a:ext cx="152400" cy="15240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Oval 20"/>
            <p:cNvSpPr/>
            <p:nvPr/>
          </p:nvSpPr>
          <p:spPr>
            <a:xfrm>
              <a:off x="6934200" y="2286000"/>
              <a:ext cx="152400" cy="1524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Oval 21"/>
            <p:cNvSpPr/>
            <p:nvPr/>
          </p:nvSpPr>
          <p:spPr>
            <a:xfrm>
              <a:off x="7086600" y="2286000"/>
              <a:ext cx="152400" cy="152400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Oval 22"/>
            <p:cNvSpPr/>
            <p:nvPr/>
          </p:nvSpPr>
          <p:spPr>
            <a:xfrm>
              <a:off x="7239000" y="2286000"/>
              <a:ext cx="152400" cy="152400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4" name="Straight Connector 23"/>
            <p:cNvCxnSpPr/>
            <p:nvPr/>
          </p:nvCxnSpPr>
          <p:spPr>
            <a:xfrm>
              <a:off x="5257800" y="2286000"/>
              <a:ext cx="0" cy="1524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5257800" y="2438400"/>
              <a:ext cx="21336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7391400" y="2286000"/>
              <a:ext cx="0" cy="1524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5867400" y="2286000"/>
              <a:ext cx="0" cy="1524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6324600" y="2286000"/>
              <a:ext cx="0" cy="1524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6781800" y="2286000"/>
              <a:ext cx="0" cy="1524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Oval 29"/>
            <p:cNvSpPr/>
            <p:nvPr/>
          </p:nvSpPr>
          <p:spPr>
            <a:xfrm>
              <a:off x="4953000" y="3657600"/>
              <a:ext cx="152400" cy="152400"/>
            </a:xfrm>
            <a:prstGeom prst="ellipse">
              <a:avLst/>
            </a:prstGeom>
            <a:solidFill>
              <a:srgbClr val="C00000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Oval 30"/>
            <p:cNvSpPr/>
            <p:nvPr/>
          </p:nvSpPr>
          <p:spPr>
            <a:xfrm>
              <a:off x="5105400" y="3657600"/>
              <a:ext cx="152400" cy="152400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Oval 31"/>
            <p:cNvSpPr/>
            <p:nvPr/>
          </p:nvSpPr>
          <p:spPr>
            <a:xfrm>
              <a:off x="5257800" y="3657600"/>
              <a:ext cx="152400" cy="152400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rgbClr val="13131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Oval 32"/>
            <p:cNvSpPr/>
            <p:nvPr/>
          </p:nvSpPr>
          <p:spPr>
            <a:xfrm>
              <a:off x="5410200" y="3657600"/>
              <a:ext cx="152400" cy="15240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Oval 33"/>
            <p:cNvSpPr/>
            <p:nvPr/>
          </p:nvSpPr>
          <p:spPr>
            <a:xfrm>
              <a:off x="5943600" y="3657600"/>
              <a:ext cx="152400" cy="152400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rgbClr val="13131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Oval 34"/>
            <p:cNvSpPr/>
            <p:nvPr/>
          </p:nvSpPr>
          <p:spPr>
            <a:xfrm>
              <a:off x="6248400" y="3657600"/>
              <a:ext cx="152400" cy="1524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Oval 35"/>
            <p:cNvSpPr/>
            <p:nvPr/>
          </p:nvSpPr>
          <p:spPr>
            <a:xfrm>
              <a:off x="6400800" y="3657600"/>
              <a:ext cx="152400" cy="1524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Oval 36"/>
            <p:cNvSpPr/>
            <p:nvPr/>
          </p:nvSpPr>
          <p:spPr>
            <a:xfrm>
              <a:off x="6553200" y="3657600"/>
              <a:ext cx="152400" cy="1524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Oval 37"/>
            <p:cNvSpPr/>
            <p:nvPr/>
          </p:nvSpPr>
          <p:spPr>
            <a:xfrm>
              <a:off x="6858000" y="3657600"/>
              <a:ext cx="152400" cy="152400"/>
            </a:xfrm>
            <a:prstGeom prst="ellipse">
              <a:avLst/>
            </a:prstGeom>
            <a:solidFill>
              <a:srgbClr val="92D050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Oval 38"/>
            <p:cNvSpPr/>
            <p:nvPr/>
          </p:nvSpPr>
          <p:spPr>
            <a:xfrm>
              <a:off x="7010400" y="3657600"/>
              <a:ext cx="152400" cy="152400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Oval 39"/>
            <p:cNvSpPr/>
            <p:nvPr/>
          </p:nvSpPr>
          <p:spPr>
            <a:xfrm>
              <a:off x="7162800" y="3657600"/>
              <a:ext cx="152400" cy="152400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Oval 40"/>
            <p:cNvSpPr/>
            <p:nvPr/>
          </p:nvSpPr>
          <p:spPr>
            <a:xfrm>
              <a:off x="7315200" y="3657600"/>
              <a:ext cx="152400" cy="152400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Oval 41"/>
            <p:cNvSpPr/>
            <p:nvPr/>
          </p:nvSpPr>
          <p:spPr>
            <a:xfrm>
              <a:off x="7467600" y="3657600"/>
              <a:ext cx="152400" cy="152400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43" name="Straight Connector 42"/>
            <p:cNvCxnSpPr>
              <a:stCxn id="10" idx="4"/>
              <a:endCxn id="30" idx="0"/>
            </p:cNvCxnSpPr>
            <p:nvPr/>
          </p:nvCxnSpPr>
          <p:spPr>
            <a:xfrm flipH="1">
              <a:off x="5029200" y="2438400"/>
              <a:ext cx="304800" cy="1219200"/>
            </a:xfrm>
            <a:prstGeom prst="line">
              <a:avLst/>
            </a:prstGeom>
            <a:ln w="25400">
              <a:solidFill>
                <a:schemeClr val="accent2"/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>
              <a:stCxn id="11" idx="4"/>
              <a:endCxn id="34" idx="1"/>
            </p:cNvCxnSpPr>
            <p:nvPr/>
          </p:nvCxnSpPr>
          <p:spPr>
            <a:xfrm>
              <a:off x="5486400" y="2438400"/>
              <a:ext cx="479518" cy="1241518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>
              <a:stCxn id="12" idx="4"/>
              <a:endCxn id="54" idx="1"/>
            </p:cNvCxnSpPr>
            <p:nvPr/>
          </p:nvCxnSpPr>
          <p:spPr>
            <a:xfrm>
              <a:off x="5638800" y="2438400"/>
              <a:ext cx="479518" cy="1241518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>
              <a:stCxn id="13" idx="4"/>
              <a:endCxn id="38" idx="1"/>
            </p:cNvCxnSpPr>
            <p:nvPr/>
          </p:nvCxnSpPr>
          <p:spPr>
            <a:xfrm>
              <a:off x="5791200" y="2438400"/>
              <a:ext cx="1089118" cy="1241518"/>
            </a:xfrm>
            <a:prstGeom prst="line">
              <a:avLst/>
            </a:prstGeom>
            <a:ln>
              <a:solidFill>
                <a:srgbClr val="00B0F0"/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>
              <a:stCxn id="14" idx="4"/>
              <a:endCxn id="31" idx="0"/>
            </p:cNvCxnSpPr>
            <p:nvPr/>
          </p:nvCxnSpPr>
          <p:spPr>
            <a:xfrm flipH="1">
              <a:off x="5181600" y="2445603"/>
              <a:ext cx="762000" cy="1211997"/>
            </a:xfrm>
            <a:prstGeom prst="line">
              <a:avLst/>
            </a:prstGeom>
            <a:ln w="25400">
              <a:solidFill>
                <a:schemeClr val="accent2"/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>
              <a:stCxn id="15" idx="4"/>
              <a:endCxn id="35" idx="0"/>
            </p:cNvCxnSpPr>
            <p:nvPr/>
          </p:nvCxnSpPr>
          <p:spPr>
            <a:xfrm>
              <a:off x="6096000" y="2438400"/>
              <a:ext cx="228600" cy="1219200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>
              <a:stCxn id="16" idx="4"/>
              <a:endCxn id="39" idx="1"/>
            </p:cNvCxnSpPr>
            <p:nvPr/>
          </p:nvCxnSpPr>
          <p:spPr>
            <a:xfrm>
              <a:off x="6248400" y="2438400"/>
              <a:ext cx="784318" cy="1241518"/>
            </a:xfrm>
            <a:prstGeom prst="line">
              <a:avLst/>
            </a:prstGeom>
            <a:ln>
              <a:solidFill>
                <a:srgbClr val="00B0F0"/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>
              <a:stCxn id="17" idx="4"/>
              <a:endCxn id="32" idx="0"/>
            </p:cNvCxnSpPr>
            <p:nvPr/>
          </p:nvCxnSpPr>
          <p:spPr>
            <a:xfrm flipH="1">
              <a:off x="5334000" y="2438400"/>
              <a:ext cx="1066800" cy="1219200"/>
            </a:xfrm>
            <a:prstGeom prst="line">
              <a:avLst/>
            </a:prstGeom>
            <a:ln w="25400">
              <a:solidFill>
                <a:schemeClr val="accent2"/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stCxn id="18" idx="4"/>
              <a:endCxn id="36" idx="0"/>
            </p:cNvCxnSpPr>
            <p:nvPr/>
          </p:nvCxnSpPr>
          <p:spPr>
            <a:xfrm flipH="1">
              <a:off x="6477000" y="2438400"/>
              <a:ext cx="76200" cy="1219200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>
              <a:stCxn id="19" idx="4"/>
              <a:endCxn id="40" idx="0"/>
            </p:cNvCxnSpPr>
            <p:nvPr/>
          </p:nvCxnSpPr>
          <p:spPr>
            <a:xfrm>
              <a:off x="6705600" y="2438400"/>
              <a:ext cx="533400" cy="1219200"/>
            </a:xfrm>
            <a:prstGeom prst="line">
              <a:avLst/>
            </a:prstGeom>
            <a:ln>
              <a:solidFill>
                <a:srgbClr val="00B0F0"/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>
              <a:stCxn id="21" idx="4"/>
              <a:endCxn id="37" idx="0"/>
            </p:cNvCxnSpPr>
            <p:nvPr/>
          </p:nvCxnSpPr>
          <p:spPr>
            <a:xfrm flipH="1">
              <a:off x="6629400" y="2438400"/>
              <a:ext cx="381000" cy="1219200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Oval 53"/>
            <p:cNvSpPr/>
            <p:nvPr/>
          </p:nvSpPr>
          <p:spPr>
            <a:xfrm>
              <a:off x="6096000" y="3657600"/>
              <a:ext cx="152400" cy="1524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rgbClr val="4A4A4A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55" name="Straight Connector 54"/>
            <p:cNvCxnSpPr>
              <a:stCxn id="20" idx="4"/>
              <a:endCxn id="33" idx="7"/>
            </p:cNvCxnSpPr>
            <p:nvPr/>
          </p:nvCxnSpPr>
          <p:spPr>
            <a:xfrm flipH="1">
              <a:off x="5540282" y="2438400"/>
              <a:ext cx="1317718" cy="1241518"/>
            </a:xfrm>
            <a:prstGeom prst="line">
              <a:avLst/>
            </a:prstGeom>
            <a:ln w="25400">
              <a:solidFill>
                <a:schemeClr val="accent2"/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>
              <a:stCxn id="22" idx="4"/>
              <a:endCxn id="41" idx="0"/>
            </p:cNvCxnSpPr>
            <p:nvPr/>
          </p:nvCxnSpPr>
          <p:spPr>
            <a:xfrm>
              <a:off x="7162800" y="2438400"/>
              <a:ext cx="228600" cy="1219200"/>
            </a:xfrm>
            <a:prstGeom prst="line">
              <a:avLst/>
            </a:prstGeom>
            <a:ln>
              <a:solidFill>
                <a:srgbClr val="00B0F0"/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>
              <a:stCxn id="23" idx="4"/>
              <a:endCxn id="42" idx="0"/>
            </p:cNvCxnSpPr>
            <p:nvPr/>
          </p:nvCxnSpPr>
          <p:spPr>
            <a:xfrm>
              <a:off x="7315200" y="2438400"/>
              <a:ext cx="228600" cy="1219200"/>
            </a:xfrm>
            <a:prstGeom prst="line">
              <a:avLst/>
            </a:prstGeom>
            <a:ln>
              <a:solidFill>
                <a:srgbClr val="00B0F0"/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Oval 57"/>
            <p:cNvSpPr/>
            <p:nvPr/>
          </p:nvSpPr>
          <p:spPr>
            <a:xfrm>
              <a:off x="7086600" y="3810000"/>
              <a:ext cx="304800" cy="304800"/>
            </a:xfrm>
            <a:prstGeom prst="ellipse">
              <a:avLst/>
            </a:prstGeom>
            <a:solidFill>
              <a:srgbClr val="00B0F0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" name="Oval 58"/>
            <p:cNvSpPr/>
            <p:nvPr/>
          </p:nvSpPr>
          <p:spPr>
            <a:xfrm>
              <a:off x="6172200" y="3810000"/>
              <a:ext cx="304800" cy="304800"/>
            </a:xfrm>
            <a:prstGeom prst="ellipse">
              <a:avLst/>
            </a:prstGeom>
            <a:solidFill>
              <a:srgbClr val="131313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0" name="Oval 59"/>
            <p:cNvSpPr/>
            <p:nvPr/>
          </p:nvSpPr>
          <p:spPr>
            <a:xfrm>
              <a:off x="5105400" y="3810000"/>
              <a:ext cx="304800" cy="3048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1" name="Right Brace 60"/>
          <p:cNvSpPr/>
          <p:nvPr/>
        </p:nvSpPr>
        <p:spPr>
          <a:xfrm rot="16200000">
            <a:off x="6858000" y="2667000"/>
            <a:ext cx="228600" cy="2362200"/>
          </a:xfrm>
          <a:prstGeom prst="rightBrace">
            <a:avLst>
              <a:gd name="adj1" fmla="val 5555"/>
              <a:gd name="adj2" fmla="val 9677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9" name="Group 377"/>
          <p:cNvGrpSpPr/>
          <p:nvPr/>
        </p:nvGrpSpPr>
        <p:grpSpPr>
          <a:xfrm>
            <a:off x="5029200" y="1600200"/>
            <a:ext cx="3095626" cy="2057400"/>
            <a:chOff x="8562974" y="762000"/>
            <a:chExt cx="3095626" cy="2057400"/>
          </a:xfrm>
        </p:grpSpPr>
        <p:grpSp>
          <p:nvGrpSpPr>
            <p:cNvPr id="62" name="Group 568"/>
            <p:cNvGrpSpPr/>
            <p:nvPr/>
          </p:nvGrpSpPr>
          <p:grpSpPr>
            <a:xfrm>
              <a:off x="9144000" y="762000"/>
              <a:ext cx="2514600" cy="2057400"/>
              <a:chOff x="5257800" y="4343400"/>
              <a:chExt cx="2514600" cy="2057400"/>
            </a:xfrm>
          </p:grpSpPr>
          <p:grpSp>
            <p:nvGrpSpPr>
              <p:cNvPr id="63" name="Group 556"/>
              <p:cNvGrpSpPr/>
              <p:nvPr/>
            </p:nvGrpSpPr>
            <p:grpSpPr>
              <a:xfrm>
                <a:off x="5486400" y="4419600"/>
                <a:ext cx="2057400" cy="1815353"/>
                <a:chOff x="5181600" y="4558553"/>
                <a:chExt cx="1828800" cy="1613647"/>
              </a:xfrm>
            </p:grpSpPr>
            <p:sp>
              <p:nvSpPr>
                <p:cNvPr id="74" name="Oval 73"/>
                <p:cNvSpPr/>
                <p:nvPr/>
              </p:nvSpPr>
              <p:spPr>
                <a:xfrm>
                  <a:off x="5181600" y="4666129"/>
                  <a:ext cx="215153" cy="215153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5" name="Oval 74"/>
                <p:cNvSpPr/>
                <p:nvPr/>
              </p:nvSpPr>
              <p:spPr>
                <a:xfrm>
                  <a:off x="5289176" y="4881282"/>
                  <a:ext cx="215153" cy="215153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6" name="Oval 75"/>
                <p:cNvSpPr/>
                <p:nvPr/>
              </p:nvSpPr>
              <p:spPr>
                <a:xfrm>
                  <a:off x="5504329" y="4773706"/>
                  <a:ext cx="215153" cy="215153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7" name="Oval 76"/>
                <p:cNvSpPr/>
                <p:nvPr/>
              </p:nvSpPr>
              <p:spPr>
                <a:xfrm>
                  <a:off x="5611906" y="5741894"/>
                  <a:ext cx="215153" cy="215153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8" name="Oval 77"/>
                <p:cNvSpPr/>
                <p:nvPr/>
              </p:nvSpPr>
              <p:spPr>
                <a:xfrm>
                  <a:off x="5504329" y="5526741"/>
                  <a:ext cx="215153" cy="215153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9" name="Oval 78"/>
                <p:cNvSpPr/>
                <p:nvPr/>
              </p:nvSpPr>
              <p:spPr>
                <a:xfrm>
                  <a:off x="5396753" y="5741894"/>
                  <a:ext cx="215153" cy="215153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0" name="Oval 79"/>
                <p:cNvSpPr/>
                <p:nvPr/>
              </p:nvSpPr>
              <p:spPr>
                <a:xfrm>
                  <a:off x="5396753" y="5204012"/>
                  <a:ext cx="215153" cy="215153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1" name="Oval 80"/>
                <p:cNvSpPr/>
                <p:nvPr/>
              </p:nvSpPr>
              <p:spPr>
                <a:xfrm>
                  <a:off x="6149788" y="5741894"/>
                  <a:ext cx="215153" cy="215153"/>
                </a:xfrm>
                <a:prstGeom prst="ellipse">
                  <a:avLst/>
                </a:prstGeom>
                <a:solidFill>
                  <a:srgbClr val="00B0F0"/>
                </a:solidFill>
                <a:ln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2" name="Oval 81"/>
                <p:cNvSpPr/>
                <p:nvPr/>
              </p:nvSpPr>
              <p:spPr>
                <a:xfrm>
                  <a:off x="5827059" y="5741894"/>
                  <a:ext cx="215153" cy="215153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3" name="Oval 82"/>
                <p:cNvSpPr/>
                <p:nvPr/>
              </p:nvSpPr>
              <p:spPr>
                <a:xfrm>
                  <a:off x="6149788" y="5526741"/>
                  <a:ext cx="215153" cy="215153"/>
                </a:xfrm>
                <a:prstGeom prst="ellipse">
                  <a:avLst/>
                </a:prstGeom>
                <a:solidFill>
                  <a:srgbClr val="00B0F0"/>
                </a:solidFill>
                <a:ln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4" name="Oval 83"/>
                <p:cNvSpPr/>
                <p:nvPr/>
              </p:nvSpPr>
              <p:spPr>
                <a:xfrm>
                  <a:off x="6472518" y="5419165"/>
                  <a:ext cx="215153" cy="215153"/>
                </a:xfrm>
                <a:prstGeom prst="ellipse">
                  <a:avLst/>
                </a:prstGeom>
                <a:solidFill>
                  <a:srgbClr val="00B0F0"/>
                </a:solidFill>
                <a:ln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5" name="Oval 84"/>
                <p:cNvSpPr/>
                <p:nvPr/>
              </p:nvSpPr>
              <p:spPr>
                <a:xfrm>
                  <a:off x="6687671" y="5634318"/>
                  <a:ext cx="215153" cy="215153"/>
                </a:xfrm>
                <a:prstGeom prst="ellipse">
                  <a:avLst/>
                </a:prstGeom>
                <a:solidFill>
                  <a:srgbClr val="00B0F0"/>
                </a:solidFill>
                <a:ln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6" name="Oval 85"/>
                <p:cNvSpPr/>
                <p:nvPr/>
              </p:nvSpPr>
              <p:spPr>
                <a:xfrm>
                  <a:off x="6795247" y="5311588"/>
                  <a:ext cx="215153" cy="215153"/>
                </a:xfrm>
                <a:prstGeom prst="ellipse">
                  <a:avLst/>
                </a:prstGeom>
                <a:solidFill>
                  <a:srgbClr val="00B0F0"/>
                </a:solidFill>
                <a:ln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7" name="Oval 86"/>
                <p:cNvSpPr/>
                <p:nvPr/>
              </p:nvSpPr>
              <p:spPr>
                <a:xfrm>
                  <a:off x="6364941" y="5096435"/>
                  <a:ext cx="215153" cy="215153"/>
                </a:xfrm>
                <a:prstGeom prst="ellipse">
                  <a:avLst/>
                </a:prstGeom>
                <a:solidFill>
                  <a:srgbClr val="00B0F0"/>
                </a:solidFill>
                <a:ln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8" name="Oval 87"/>
                <p:cNvSpPr/>
                <p:nvPr/>
              </p:nvSpPr>
              <p:spPr>
                <a:xfrm>
                  <a:off x="6472518" y="5741894"/>
                  <a:ext cx="215153" cy="215153"/>
                </a:xfrm>
                <a:prstGeom prst="ellipse">
                  <a:avLst/>
                </a:prstGeom>
                <a:solidFill>
                  <a:srgbClr val="00B0F0"/>
                </a:solidFill>
                <a:ln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9" name="Oval 88"/>
                <p:cNvSpPr/>
                <p:nvPr/>
              </p:nvSpPr>
              <p:spPr>
                <a:xfrm>
                  <a:off x="5611906" y="5957047"/>
                  <a:ext cx="215153" cy="215153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90" name="Oval 89"/>
                <p:cNvSpPr/>
                <p:nvPr/>
              </p:nvSpPr>
              <p:spPr>
                <a:xfrm>
                  <a:off x="6257365" y="5311588"/>
                  <a:ext cx="215153" cy="215153"/>
                </a:xfrm>
                <a:prstGeom prst="ellipse">
                  <a:avLst/>
                </a:prstGeom>
                <a:solidFill>
                  <a:srgbClr val="00B0F0"/>
                </a:solidFill>
                <a:ln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91" name="Oval 90"/>
                <p:cNvSpPr/>
                <p:nvPr/>
              </p:nvSpPr>
              <p:spPr>
                <a:xfrm>
                  <a:off x="6795247" y="5849471"/>
                  <a:ext cx="215153" cy="215153"/>
                </a:xfrm>
                <a:prstGeom prst="ellipse">
                  <a:avLst/>
                </a:prstGeom>
                <a:solidFill>
                  <a:srgbClr val="00B0F0"/>
                </a:solidFill>
                <a:ln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92" name="Oval 91"/>
                <p:cNvSpPr/>
                <p:nvPr/>
              </p:nvSpPr>
              <p:spPr>
                <a:xfrm>
                  <a:off x="5396753" y="4558553"/>
                  <a:ext cx="215153" cy="215153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73" name="Rectangle 72"/>
              <p:cNvSpPr/>
              <p:nvPr/>
            </p:nvSpPr>
            <p:spPr>
              <a:xfrm>
                <a:off x="5257800" y="4343400"/>
                <a:ext cx="2514600" cy="20574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64" name="Group 578"/>
            <p:cNvGrpSpPr/>
            <p:nvPr/>
          </p:nvGrpSpPr>
          <p:grpSpPr>
            <a:xfrm>
              <a:off x="8562974" y="1295400"/>
              <a:ext cx="504825" cy="685800"/>
              <a:chOff x="3124200" y="4419600"/>
              <a:chExt cx="899457" cy="1156447"/>
            </a:xfrm>
          </p:grpSpPr>
          <p:sp>
            <p:nvSpPr>
              <p:cNvPr id="65" name="TextBox 64"/>
              <p:cNvSpPr txBox="1"/>
              <p:nvPr/>
            </p:nvSpPr>
            <p:spPr>
              <a:xfrm>
                <a:off x="3276600" y="4495800"/>
                <a:ext cx="49244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aseline="0" dirty="0" smtClean="0">
                    <a:latin typeface="Tahoma"/>
                    <a:cs typeface="Tahoma"/>
                  </a:rPr>
                  <a:t>¾</a:t>
                </a:r>
              </a:p>
              <a:p>
                <a:endParaRPr lang="en-US" sz="1200" baseline="0" dirty="0" smtClean="0">
                  <a:latin typeface="Tahoma"/>
                  <a:cs typeface="Tahoma"/>
                </a:endParaRPr>
              </a:p>
              <a:p>
                <a:r>
                  <a:rPr lang="en-US" sz="1200" baseline="0" dirty="0" smtClean="0">
                    <a:latin typeface="Tahoma"/>
                    <a:cs typeface="Tahoma"/>
                  </a:rPr>
                  <a:t>¼</a:t>
                </a:r>
              </a:p>
            </p:txBody>
          </p:sp>
          <p:sp>
            <p:nvSpPr>
              <p:cNvPr id="66" name="Oval 65"/>
              <p:cNvSpPr/>
              <p:nvPr/>
            </p:nvSpPr>
            <p:spPr>
              <a:xfrm>
                <a:off x="3781611" y="4572000"/>
                <a:ext cx="242046" cy="24204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7" name="Oval 66"/>
              <p:cNvSpPr/>
              <p:nvPr/>
            </p:nvSpPr>
            <p:spPr>
              <a:xfrm>
                <a:off x="3781609" y="5333999"/>
                <a:ext cx="242046" cy="242048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8" name="Oval 67"/>
              <p:cNvSpPr/>
              <p:nvPr/>
            </p:nvSpPr>
            <p:spPr>
              <a:xfrm>
                <a:off x="3124200" y="4419600"/>
                <a:ext cx="234950" cy="234950"/>
              </a:xfrm>
              <a:prstGeom prst="ellipse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rgbClr val="131313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9" name="Oval 68"/>
              <p:cNvSpPr/>
              <p:nvPr/>
            </p:nvSpPr>
            <p:spPr>
              <a:xfrm>
                <a:off x="3124200" y="4648200"/>
                <a:ext cx="234950" cy="23495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0" name="Oval 69"/>
              <p:cNvSpPr/>
              <p:nvPr/>
            </p:nvSpPr>
            <p:spPr>
              <a:xfrm>
                <a:off x="3124200" y="4876800"/>
                <a:ext cx="234950" cy="23495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1" name="Oval 70"/>
              <p:cNvSpPr/>
              <p:nvPr/>
            </p:nvSpPr>
            <p:spPr>
              <a:xfrm>
                <a:off x="3124200" y="5334000"/>
                <a:ext cx="234950" cy="234950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rgbClr val="131313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cxnSp>
        <p:nvCxnSpPr>
          <p:cNvPr id="93" name="Straight Arrow Connector 92"/>
          <p:cNvCxnSpPr>
            <a:endCxn id="357" idx="1"/>
          </p:cNvCxnSpPr>
          <p:nvPr/>
        </p:nvCxnSpPr>
        <p:spPr>
          <a:xfrm>
            <a:off x="5457826" y="2507673"/>
            <a:ext cx="561974" cy="3464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2" name="Group 1233"/>
          <p:cNvGrpSpPr/>
          <p:nvPr/>
        </p:nvGrpSpPr>
        <p:grpSpPr>
          <a:xfrm>
            <a:off x="276226" y="3810000"/>
            <a:ext cx="1828800" cy="1828800"/>
            <a:chOff x="152400" y="2971800"/>
            <a:chExt cx="2590800" cy="2590801"/>
          </a:xfrm>
        </p:grpSpPr>
        <p:grpSp>
          <p:nvGrpSpPr>
            <p:cNvPr id="94" name="Group 338"/>
            <p:cNvGrpSpPr/>
            <p:nvPr/>
          </p:nvGrpSpPr>
          <p:grpSpPr>
            <a:xfrm>
              <a:off x="609600" y="4038600"/>
              <a:ext cx="1524000" cy="1524000"/>
              <a:chOff x="6477000" y="4495800"/>
              <a:chExt cx="1524000" cy="1524000"/>
            </a:xfrm>
          </p:grpSpPr>
          <p:sp>
            <p:nvSpPr>
              <p:cNvPr id="188" name="Rectangle 187"/>
              <p:cNvSpPr/>
              <p:nvPr/>
            </p:nvSpPr>
            <p:spPr>
              <a:xfrm>
                <a:off x="6477000" y="4495800"/>
                <a:ext cx="152400" cy="1524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89" name="Rectangle 188"/>
              <p:cNvSpPr/>
              <p:nvPr/>
            </p:nvSpPr>
            <p:spPr>
              <a:xfrm>
                <a:off x="6629400" y="4648200"/>
                <a:ext cx="152400" cy="15240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0" name="Rectangle 189"/>
              <p:cNvSpPr/>
              <p:nvPr/>
            </p:nvSpPr>
            <p:spPr>
              <a:xfrm>
                <a:off x="6629400" y="4800600"/>
                <a:ext cx="152400" cy="1524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1" name="Rectangle 190"/>
              <p:cNvSpPr/>
              <p:nvPr/>
            </p:nvSpPr>
            <p:spPr>
              <a:xfrm>
                <a:off x="6934200" y="4800600"/>
                <a:ext cx="152400" cy="1524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2" name="Rectangle 191"/>
              <p:cNvSpPr/>
              <p:nvPr/>
            </p:nvSpPr>
            <p:spPr>
              <a:xfrm>
                <a:off x="6781800" y="4648200"/>
                <a:ext cx="152400" cy="1524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3" name="Rectangle 192"/>
              <p:cNvSpPr/>
              <p:nvPr/>
            </p:nvSpPr>
            <p:spPr>
              <a:xfrm>
                <a:off x="6477000" y="4953000"/>
                <a:ext cx="152400" cy="1524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4" name="Rectangle 193"/>
              <p:cNvSpPr/>
              <p:nvPr/>
            </p:nvSpPr>
            <p:spPr>
              <a:xfrm>
                <a:off x="6477000" y="5410200"/>
                <a:ext cx="152400" cy="1524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5" name="Rectangle 194"/>
              <p:cNvSpPr/>
              <p:nvPr/>
            </p:nvSpPr>
            <p:spPr>
              <a:xfrm>
                <a:off x="6629400" y="5562600"/>
                <a:ext cx="152400" cy="1524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6" name="Rectangle 195"/>
              <p:cNvSpPr/>
              <p:nvPr/>
            </p:nvSpPr>
            <p:spPr>
              <a:xfrm>
                <a:off x="6629400" y="5105400"/>
                <a:ext cx="152400" cy="1524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7" name="Rectangle 196"/>
              <p:cNvSpPr/>
              <p:nvPr/>
            </p:nvSpPr>
            <p:spPr>
              <a:xfrm>
                <a:off x="6781800" y="4800600"/>
                <a:ext cx="152400" cy="1524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8" name="Rectangle 197"/>
              <p:cNvSpPr/>
              <p:nvPr/>
            </p:nvSpPr>
            <p:spPr>
              <a:xfrm>
                <a:off x="6781800" y="5257800"/>
                <a:ext cx="152400" cy="1524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9" name="Rectangle 198"/>
              <p:cNvSpPr/>
              <p:nvPr/>
            </p:nvSpPr>
            <p:spPr>
              <a:xfrm>
                <a:off x="6781800" y="5105400"/>
                <a:ext cx="152400" cy="1524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0" name="Rectangle 199"/>
              <p:cNvSpPr/>
              <p:nvPr/>
            </p:nvSpPr>
            <p:spPr>
              <a:xfrm>
                <a:off x="6781800" y="5562600"/>
                <a:ext cx="152400" cy="1524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1" name="Rectangle 200"/>
              <p:cNvSpPr/>
              <p:nvPr/>
            </p:nvSpPr>
            <p:spPr>
              <a:xfrm>
                <a:off x="6781800" y="5715000"/>
                <a:ext cx="152400" cy="1524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2" name="Rectangle 201"/>
              <p:cNvSpPr/>
              <p:nvPr/>
            </p:nvSpPr>
            <p:spPr>
              <a:xfrm>
                <a:off x="6781800" y="5867400"/>
                <a:ext cx="152400" cy="1524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3" name="Rectangle 202"/>
              <p:cNvSpPr/>
              <p:nvPr/>
            </p:nvSpPr>
            <p:spPr>
              <a:xfrm>
                <a:off x="6934200" y="5257800"/>
                <a:ext cx="152400" cy="15240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4" name="Rectangle 203"/>
              <p:cNvSpPr/>
              <p:nvPr/>
            </p:nvSpPr>
            <p:spPr>
              <a:xfrm>
                <a:off x="6934200" y="5410200"/>
                <a:ext cx="152400" cy="1524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5" name="Rectangle 204"/>
              <p:cNvSpPr/>
              <p:nvPr/>
            </p:nvSpPr>
            <p:spPr>
              <a:xfrm>
                <a:off x="6934200" y="5715000"/>
                <a:ext cx="152400" cy="1524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6" name="Rectangle 205"/>
              <p:cNvSpPr/>
              <p:nvPr/>
            </p:nvSpPr>
            <p:spPr>
              <a:xfrm>
                <a:off x="6934200" y="5867400"/>
                <a:ext cx="152400" cy="1524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7" name="Rectangle 206"/>
              <p:cNvSpPr/>
              <p:nvPr/>
            </p:nvSpPr>
            <p:spPr>
              <a:xfrm>
                <a:off x="7086600" y="4953000"/>
                <a:ext cx="152400" cy="1524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8" name="Rectangle 207"/>
              <p:cNvSpPr/>
              <p:nvPr/>
            </p:nvSpPr>
            <p:spPr>
              <a:xfrm>
                <a:off x="7086600" y="5410200"/>
                <a:ext cx="152400" cy="1524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9" name="Rectangle 208"/>
              <p:cNvSpPr/>
              <p:nvPr/>
            </p:nvSpPr>
            <p:spPr>
              <a:xfrm>
                <a:off x="7239000" y="5105400"/>
                <a:ext cx="152400" cy="15240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10" name="Rectangle 209"/>
              <p:cNvSpPr/>
              <p:nvPr/>
            </p:nvSpPr>
            <p:spPr>
              <a:xfrm>
                <a:off x="7239000" y="5257800"/>
                <a:ext cx="152400" cy="1524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11" name="Rectangle 210"/>
              <p:cNvSpPr/>
              <p:nvPr/>
            </p:nvSpPr>
            <p:spPr>
              <a:xfrm>
                <a:off x="7239000" y="5562600"/>
                <a:ext cx="152400" cy="1524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12" name="Rectangle 211"/>
              <p:cNvSpPr/>
              <p:nvPr/>
            </p:nvSpPr>
            <p:spPr>
              <a:xfrm>
                <a:off x="7239000" y="5715000"/>
                <a:ext cx="152400" cy="1524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13" name="Rectangle 212"/>
              <p:cNvSpPr/>
              <p:nvPr/>
            </p:nvSpPr>
            <p:spPr>
              <a:xfrm>
                <a:off x="7543800" y="5410200"/>
                <a:ext cx="152400" cy="1524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14" name="Rectangle 213"/>
              <p:cNvSpPr/>
              <p:nvPr/>
            </p:nvSpPr>
            <p:spPr>
              <a:xfrm>
                <a:off x="7543800" y="5562600"/>
                <a:ext cx="152400" cy="1524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15" name="Rectangle 214"/>
              <p:cNvSpPr/>
              <p:nvPr/>
            </p:nvSpPr>
            <p:spPr>
              <a:xfrm>
                <a:off x="7696200" y="5562600"/>
                <a:ext cx="152400" cy="1524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16" name="Rectangle 215"/>
              <p:cNvSpPr/>
              <p:nvPr/>
            </p:nvSpPr>
            <p:spPr>
              <a:xfrm>
                <a:off x="7848600" y="5715000"/>
                <a:ext cx="152400" cy="1524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17" name="Rectangle 216"/>
              <p:cNvSpPr/>
              <p:nvPr/>
            </p:nvSpPr>
            <p:spPr>
              <a:xfrm>
                <a:off x="7848600" y="5867400"/>
                <a:ext cx="152400" cy="1524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95" name="Group 463"/>
            <p:cNvGrpSpPr/>
            <p:nvPr/>
          </p:nvGrpSpPr>
          <p:grpSpPr>
            <a:xfrm rot="16200000" flipH="1">
              <a:off x="1219200" y="3429000"/>
              <a:ext cx="1524000" cy="1524000"/>
              <a:chOff x="6477000" y="4495800"/>
              <a:chExt cx="1524000" cy="1524000"/>
            </a:xfrm>
          </p:grpSpPr>
          <p:sp>
            <p:nvSpPr>
              <p:cNvPr id="158" name="Rectangle 157"/>
              <p:cNvSpPr/>
              <p:nvPr/>
            </p:nvSpPr>
            <p:spPr>
              <a:xfrm>
                <a:off x="6477000" y="4495800"/>
                <a:ext cx="152400" cy="1524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9" name="Rectangle 158"/>
              <p:cNvSpPr/>
              <p:nvPr/>
            </p:nvSpPr>
            <p:spPr>
              <a:xfrm>
                <a:off x="6629400" y="4648200"/>
                <a:ext cx="152400" cy="15240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0" name="Rectangle 159"/>
              <p:cNvSpPr/>
              <p:nvPr/>
            </p:nvSpPr>
            <p:spPr>
              <a:xfrm>
                <a:off x="6629400" y="4800600"/>
                <a:ext cx="152400" cy="1524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1" name="Rectangle 160"/>
              <p:cNvSpPr/>
              <p:nvPr/>
            </p:nvSpPr>
            <p:spPr>
              <a:xfrm>
                <a:off x="6934200" y="4800600"/>
                <a:ext cx="152400" cy="1524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2" name="Rectangle 161"/>
              <p:cNvSpPr/>
              <p:nvPr/>
            </p:nvSpPr>
            <p:spPr>
              <a:xfrm>
                <a:off x="6781800" y="4648200"/>
                <a:ext cx="152400" cy="1524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3" name="Rectangle 162"/>
              <p:cNvSpPr/>
              <p:nvPr/>
            </p:nvSpPr>
            <p:spPr>
              <a:xfrm>
                <a:off x="6477000" y="4953000"/>
                <a:ext cx="152400" cy="1524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4" name="Rectangle 163"/>
              <p:cNvSpPr/>
              <p:nvPr/>
            </p:nvSpPr>
            <p:spPr>
              <a:xfrm>
                <a:off x="6477000" y="5410200"/>
                <a:ext cx="152400" cy="1524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5" name="Rectangle 164"/>
              <p:cNvSpPr/>
              <p:nvPr/>
            </p:nvSpPr>
            <p:spPr>
              <a:xfrm>
                <a:off x="6629400" y="5562600"/>
                <a:ext cx="152400" cy="1524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6" name="Rectangle 165"/>
              <p:cNvSpPr/>
              <p:nvPr/>
            </p:nvSpPr>
            <p:spPr>
              <a:xfrm>
                <a:off x="6629400" y="5105400"/>
                <a:ext cx="152400" cy="1524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7" name="Rectangle 166"/>
              <p:cNvSpPr/>
              <p:nvPr/>
            </p:nvSpPr>
            <p:spPr>
              <a:xfrm>
                <a:off x="6781800" y="4800600"/>
                <a:ext cx="152400" cy="1524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8" name="Rectangle 167"/>
              <p:cNvSpPr/>
              <p:nvPr/>
            </p:nvSpPr>
            <p:spPr>
              <a:xfrm>
                <a:off x="6781800" y="5257800"/>
                <a:ext cx="152400" cy="1524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9" name="Rectangle 168"/>
              <p:cNvSpPr/>
              <p:nvPr/>
            </p:nvSpPr>
            <p:spPr>
              <a:xfrm>
                <a:off x="6781800" y="5105400"/>
                <a:ext cx="152400" cy="1524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0" name="Rectangle 169"/>
              <p:cNvSpPr/>
              <p:nvPr/>
            </p:nvSpPr>
            <p:spPr>
              <a:xfrm>
                <a:off x="6781800" y="5562600"/>
                <a:ext cx="152400" cy="1524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1" name="Rectangle 170"/>
              <p:cNvSpPr/>
              <p:nvPr/>
            </p:nvSpPr>
            <p:spPr>
              <a:xfrm>
                <a:off x="6781800" y="5715000"/>
                <a:ext cx="152400" cy="1524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2" name="Rectangle 171"/>
              <p:cNvSpPr/>
              <p:nvPr/>
            </p:nvSpPr>
            <p:spPr>
              <a:xfrm>
                <a:off x="6781800" y="5867400"/>
                <a:ext cx="152400" cy="1524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3" name="Rectangle 172"/>
              <p:cNvSpPr/>
              <p:nvPr/>
            </p:nvSpPr>
            <p:spPr>
              <a:xfrm>
                <a:off x="6934200" y="5257800"/>
                <a:ext cx="152400" cy="15240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4" name="Rectangle 173"/>
              <p:cNvSpPr/>
              <p:nvPr/>
            </p:nvSpPr>
            <p:spPr>
              <a:xfrm>
                <a:off x="6934200" y="5410200"/>
                <a:ext cx="152400" cy="1524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5" name="Rectangle 174"/>
              <p:cNvSpPr/>
              <p:nvPr/>
            </p:nvSpPr>
            <p:spPr>
              <a:xfrm>
                <a:off x="6934200" y="5715000"/>
                <a:ext cx="152400" cy="1524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6" name="Rectangle 175"/>
              <p:cNvSpPr/>
              <p:nvPr/>
            </p:nvSpPr>
            <p:spPr>
              <a:xfrm>
                <a:off x="6934200" y="5867400"/>
                <a:ext cx="152400" cy="1524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7" name="Rectangle 176"/>
              <p:cNvSpPr/>
              <p:nvPr/>
            </p:nvSpPr>
            <p:spPr>
              <a:xfrm>
                <a:off x="7086600" y="4953000"/>
                <a:ext cx="152400" cy="1524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8" name="Rectangle 177"/>
              <p:cNvSpPr/>
              <p:nvPr/>
            </p:nvSpPr>
            <p:spPr>
              <a:xfrm>
                <a:off x="7086600" y="5410200"/>
                <a:ext cx="152400" cy="1524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9" name="Rectangle 178"/>
              <p:cNvSpPr/>
              <p:nvPr/>
            </p:nvSpPr>
            <p:spPr>
              <a:xfrm>
                <a:off x="7239000" y="5105400"/>
                <a:ext cx="152400" cy="15240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80" name="Rectangle 179"/>
              <p:cNvSpPr/>
              <p:nvPr/>
            </p:nvSpPr>
            <p:spPr>
              <a:xfrm>
                <a:off x="7239000" y="5257800"/>
                <a:ext cx="152400" cy="1524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81" name="Rectangle 180"/>
              <p:cNvSpPr/>
              <p:nvPr/>
            </p:nvSpPr>
            <p:spPr>
              <a:xfrm>
                <a:off x="7239000" y="5562600"/>
                <a:ext cx="152400" cy="1524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82" name="Rectangle 181"/>
              <p:cNvSpPr/>
              <p:nvPr/>
            </p:nvSpPr>
            <p:spPr>
              <a:xfrm>
                <a:off x="7239000" y="5715000"/>
                <a:ext cx="152400" cy="1524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83" name="Rectangle 182"/>
              <p:cNvSpPr/>
              <p:nvPr/>
            </p:nvSpPr>
            <p:spPr>
              <a:xfrm>
                <a:off x="7543800" y="5410200"/>
                <a:ext cx="152400" cy="1524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84" name="Rectangle 183"/>
              <p:cNvSpPr/>
              <p:nvPr/>
            </p:nvSpPr>
            <p:spPr>
              <a:xfrm>
                <a:off x="7543800" y="5562600"/>
                <a:ext cx="152400" cy="1524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85" name="Rectangle 184"/>
              <p:cNvSpPr/>
              <p:nvPr/>
            </p:nvSpPr>
            <p:spPr>
              <a:xfrm>
                <a:off x="7696200" y="5562600"/>
                <a:ext cx="152400" cy="1524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86" name="Rectangle 185"/>
              <p:cNvSpPr/>
              <p:nvPr/>
            </p:nvSpPr>
            <p:spPr>
              <a:xfrm>
                <a:off x="7848600" y="5715000"/>
                <a:ext cx="152400" cy="1524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87" name="Rectangle 186"/>
              <p:cNvSpPr/>
              <p:nvPr/>
            </p:nvSpPr>
            <p:spPr>
              <a:xfrm>
                <a:off x="7848600" y="5867400"/>
                <a:ext cx="152400" cy="1524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97" name="Oval 96"/>
            <p:cNvSpPr/>
            <p:nvPr/>
          </p:nvSpPr>
          <p:spPr>
            <a:xfrm>
              <a:off x="609600" y="3276600"/>
              <a:ext cx="152400" cy="152400"/>
            </a:xfrm>
            <a:prstGeom prst="ellipse">
              <a:avLst/>
            </a:prstGeom>
            <a:solidFill>
              <a:srgbClr val="C00000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8" name="Oval 97"/>
            <p:cNvSpPr/>
            <p:nvPr/>
          </p:nvSpPr>
          <p:spPr>
            <a:xfrm>
              <a:off x="762000" y="3276600"/>
              <a:ext cx="152400" cy="152400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rgbClr val="13131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9" name="Oval 98"/>
            <p:cNvSpPr/>
            <p:nvPr/>
          </p:nvSpPr>
          <p:spPr>
            <a:xfrm>
              <a:off x="914400" y="3276600"/>
              <a:ext cx="152400" cy="1524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rgbClr val="4A4A4A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0" name="Oval 99"/>
            <p:cNvSpPr/>
            <p:nvPr/>
          </p:nvSpPr>
          <p:spPr>
            <a:xfrm>
              <a:off x="1066800" y="3276600"/>
              <a:ext cx="152400" cy="152400"/>
            </a:xfrm>
            <a:prstGeom prst="ellipse">
              <a:avLst/>
            </a:prstGeom>
            <a:solidFill>
              <a:srgbClr val="92D050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1" name="Oval 100"/>
            <p:cNvSpPr/>
            <p:nvPr/>
          </p:nvSpPr>
          <p:spPr>
            <a:xfrm>
              <a:off x="1219200" y="3283803"/>
              <a:ext cx="152400" cy="152400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2" name="Oval 101"/>
            <p:cNvSpPr/>
            <p:nvPr/>
          </p:nvSpPr>
          <p:spPr>
            <a:xfrm>
              <a:off x="1371600" y="3276600"/>
              <a:ext cx="152400" cy="1524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3" name="Oval 102"/>
            <p:cNvSpPr/>
            <p:nvPr/>
          </p:nvSpPr>
          <p:spPr>
            <a:xfrm>
              <a:off x="1524000" y="3276600"/>
              <a:ext cx="152400" cy="152400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4" name="Oval 103"/>
            <p:cNvSpPr/>
            <p:nvPr/>
          </p:nvSpPr>
          <p:spPr>
            <a:xfrm>
              <a:off x="1676400" y="3276600"/>
              <a:ext cx="152400" cy="152400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rgbClr val="13131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5" name="Oval 104"/>
            <p:cNvSpPr/>
            <p:nvPr/>
          </p:nvSpPr>
          <p:spPr>
            <a:xfrm>
              <a:off x="1828800" y="3276600"/>
              <a:ext cx="152400" cy="1524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6" name="Oval 105"/>
            <p:cNvSpPr/>
            <p:nvPr/>
          </p:nvSpPr>
          <p:spPr>
            <a:xfrm>
              <a:off x="1981200" y="3276600"/>
              <a:ext cx="152400" cy="152400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7" name="Oval 106"/>
            <p:cNvSpPr/>
            <p:nvPr/>
          </p:nvSpPr>
          <p:spPr>
            <a:xfrm>
              <a:off x="2133600" y="3276600"/>
              <a:ext cx="152400" cy="15240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8" name="Oval 107"/>
            <p:cNvSpPr/>
            <p:nvPr/>
          </p:nvSpPr>
          <p:spPr>
            <a:xfrm>
              <a:off x="2286000" y="3276600"/>
              <a:ext cx="152400" cy="1524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9" name="Oval 108"/>
            <p:cNvSpPr/>
            <p:nvPr/>
          </p:nvSpPr>
          <p:spPr>
            <a:xfrm>
              <a:off x="2438400" y="3276600"/>
              <a:ext cx="152400" cy="152400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0" name="Oval 109"/>
            <p:cNvSpPr/>
            <p:nvPr/>
          </p:nvSpPr>
          <p:spPr>
            <a:xfrm>
              <a:off x="2590800" y="3276600"/>
              <a:ext cx="152400" cy="152400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96" name="Group 263"/>
            <p:cNvGrpSpPr/>
            <p:nvPr/>
          </p:nvGrpSpPr>
          <p:grpSpPr>
            <a:xfrm rot="5400000">
              <a:off x="-529799" y="4416000"/>
              <a:ext cx="2133599" cy="159603"/>
              <a:chOff x="6324601" y="4267200"/>
              <a:chExt cx="2133599" cy="159603"/>
            </a:xfrm>
          </p:grpSpPr>
          <p:sp>
            <p:nvSpPr>
              <p:cNvPr id="144" name="Oval 143"/>
              <p:cNvSpPr/>
              <p:nvPr/>
            </p:nvSpPr>
            <p:spPr>
              <a:xfrm>
                <a:off x="6324601" y="4267200"/>
                <a:ext cx="152400" cy="152400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5" name="Oval 144"/>
              <p:cNvSpPr/>
              <p:nvPr/>
            </p:nvSpPr>
            <p:spPr>
              <a:xfrm>
                <a:off x="6477000" y="4267200"/>
                <a:ext cx="152400" cy="152400"/>
              </a:xfrm>
              <a:prstGeom prst="ellipse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rgbClr val="131313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6" name="Oval 145"/>
              <p:cNvSpPr/>
              <p:nvPr/>
            </p:nvSpPr>
            <p:spPr>
              <a:xfrm>
                <a:off x="6629400" y="4267200"/>
                <a:ext cx="152400" cy="152400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rgbClr val="4A4A4A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7" name="Oval 146"/>
              <p:cNvSpPr/>
              <p:nvPr/>
            </p:nvSpPr>
            <p:spPr>
              <a:xfrm>
                <a:off x="6781800" y="4267200"/>
                <a:ext cx="152400" cy="152400"/>
              </a:xfrm>
              <a:prstGeom prst="ellipse">
                <a:avLst/>
              </a:prstGeom>
              <a:solidFill>
                <a:srgbClr val="92D050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8" name="Oval 147"/>
              <p:cNvSpPr/>
              <p:nvPr/>
            </p:nvSpPr>
            <p:spPr>
              <a:xfrm>
                <a:off x="6934200" y="4274403"/>
                <a:ext cx="152400" cy="152400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9" name="Oval 148"/>
              <p:cNvSpPr/>
              <p:nvPr/>
            </p:nvSpPr>
            <p:spPr>
              <a:xfrm>
                <a:off x="7086600" y="4267200"/>
                <a:ext cx="152400" cy="1524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0" name="Oval 149"/>
              <p:cNvSpPr/>
              <p:nvPr/>
            </p:nvSpPr>
            <p:spPr>
              <a:xfrm>
                <a:off x="7239000" y="4267200"/>
                <a:ext cx="152400" cy="152400"/>
              </a:xfrm>
              <a:prstGeom prst="ellipse">
                <a:avLst/>
              </a:prstGeom>
              <a:solidFill>
                <a:srgbClr val="00B050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1" name="Oval 150"/>
              <p:cNvSpPr/>
              <p:nvPr/>
            </p:nvSpPr>
            <p:spPr>
              <a:xfrm>
                <a:off x="7391400" y="4267200"/>
                <a:ext cx="152400" cy="152400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rgbClr val="131313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2" name="Oval 151"/>
              <p:cNvSpPr/>
              <p:nvPr/>
            </p:nvSpPr>
            <p:spPr>
              <a:xfrm>
                <a:off x="7543800" y="4267200"/>
                <a:ext cx="152400" cy="1524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3" name="Oval 152"/>
              <p:cNvSpPr/>
              <p:nvPr/>
            </p:nvSpPr>
            <p:spPr>
              <a:xfrm>
                <a:off x="7696200" y="4267200"/>
                <a:ext cx="152400" cy="152400"/>
              </a:xfrm>
              <a:prstGeom prst="ellipse">
                <a:avLst/>
              </a:prstGeom>
              <a:solidFill>
                <a:schemeClr val="accent3">
                  <a:lumMod val="75000"/>
                </a:schemeClr>
              </a:solidFill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4" name="Oval 153"/>
              <p:cNvSpPr/>
              <p:nvPr/>
            </p:nvSpPr>
            <p:spPr>
              <a:xfrm>
                <a:off x="7848600" y="4267200"/>
                <a:ext cx="152400" cy="152400"/>
              </a:xfrm>
              <a:prstGeom prst="ellipse">
                <a:avLst/>
              </a:prstGeom>
              <a:solidFill>
                <a:schemeClr val="accent6">
                  <a:lumMod val="50000"/>
                </a:schemeClr>
              </a:solidFill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5" name="Oval 154"/>
              <p:cNvSpPr/>
              <p:nvPr/>
            </p:nvSpPr>
            <p:spPr>
              <a:xfrm>
                <a:off x="8001000" y="4267200"/>
                <a:ext cx="152400" cy="15240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6" name="Oval 155"/>
              <p:cNvSpPr/>
              <p:nvPr/>
            </p:nvSpPr>
            <p:spPr>
              <a:xfrm>
                <a:off x="8153400" y="4267200"/>
                <a:ext cx="152400" cy="152400"/>
              </a:xfrm>
              <a:prstGeom prst="ellipse">
                <a:avLst/>
              </a:prstGeom>
              <a:solidFill>
                <a:schemeClr val="accent5">
                  <a:lumMod val="50000"/>
                </a:schemeClr>
              </a:solidFill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7" name="Oval 156"/>
              <p:cNvSpPr/>
              <p:nvPr/>
            </p:nvSpPr>
            <p:spPr>
              <a:xfrm>
                <a:off x="8305800" y="4267200"/>
                <a:ext cx="152400" cy="15240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cxnSp>
          <p:nvCxnSpPr>
            <p:cNvPr id="112" name="Straight Connector 111"/>
            <p:cNvCxnSpPr/>
            <p:nvPr/>
          </p:nvCxnSpPr>
          <p:spPr>
            <a:xfrm>
              <a:off x="609600" y="3276600"/>
              <a:ext cx="0" cy="22860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/>
            <p:cNvCxnSpPr/>
            <p:nvPr/>
          </p:nvCxnSpPr>
          <p:spPr>
            <a:xfrm>
              <a:off x="1219200" y="3276600"/>
              <a:ext cx="0" cy="22860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/>
            <p:cNvCxnSpPr/>
            <p:nvPr/>
          </p:nvCxnSpPr>
          <p:spPr>
            <a:xfrm>
              <a:off x="1676400" y="3276600"/>
              <a:ext cx="0" cy="22860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/>
            <p:cNvCxnSpPr/>
            <p:nvPr/>
          </p:nvCxnSpPr>
          <p:spPr>
            <a:xfrm>
              <a:off x="2133600" y="3276600"/>
              <a:ext cx="0" cy="22860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/>
            <p:nvPr/>
          </p:nvCxnSpPr>
          <p:spPr>
            <a:xfrm>
              <a:off x="457200" y="4495800"/>
              <a:ext cx="22860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/>
            <p:nvPr/>
          </p:nvCxnSpPr>
          <p:spPr>
            <a:xfrm>
              <a:off x="457200" y="4038600"/>
              <a:ext cx="22860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/>
            <p:nvPr/>
          </p:nvCxnSpPr>
          <p:spPr>
            <a:xfrm>
              <a:off x="457200" y="4953000"/>
              <a:ext cx="22860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/>
            <p:cNvCxnSpPr/>
            <p:nvPr/>
          </p:nvCxnSpPr>
          <p:spPr>
            <a:xfrm>
              <a:off x="457200" y="3429000"/>
              <a:ext cx="22860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/>
            <p:nvPr/>
          </p:nvCxnSpPr>
          <p:spPr>
            <a:xfrm>
              <a:off x="457200" y="5562600"/>
              <a:ext cx="22860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TextBox 120"/>
            <p:cNvSpPr txBox="1"/>
            <p:nvPr/>
          </p:nvSpPr>
          <p:spPr>
            <a:xfrm>
              <a:off x="1219200" y="2971800"/>
              <a:ext cx="228600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i="1" baseline="0" dirty="0" smtClean="0">
                  <a:latin typeface="Tahoma"/>
                  <a:cs typeface="Tahoma"/>
                </a:rPr>
                <a:t>2</a:t>
              </a:r>
            </a:p>
          </p:txBody>
        </p:sp>
        <p:sp>
          <p:nvSpPr>
            <p:cNvPr id="122" name="TextBox 121"/>
            <p:cNvSpPr txBox="1"/>
            <p:nvPr/>
          </p:nvSpPr>
          <p:spPr>
            <a:xfrm>
              <a:off x="1676400" y="2971800"/>
              <a:ext cx="228600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i="1" baseline="0" dirty="0" smtClean="0">
                  <a:latin typeface="Tahoma"/>
                  <a:cs typeface="Tahoma"/>
                </a:rPr>
                <a:t>3</a:t>
              </a:r>
            </a:p>
          </p:txBody>
        </p:sp>
        <p:sp>
          <p:nvSpPr>
            <p:cNvPr id="123" name="TextBox 122"/>
            <p:cNvSpPr txBox="1"/>
            <p:nvPr/>
          </p:nvSpPr>
          <p:spPr>
            <a:xfrm>
              <a:off x="2209800" y="2971800"/>
              <a:ext cx="228600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i="1" baseline="0" dirty="0" smtClean="0">
                  <a:latin typeface="Tahoma"/>
                  <a:cs typeface="Tahoma"/>
                </a:rPr>
                <a:t>4</a:t>
              </a:r>
            </a:p>
          </p:txBody>
        </p:sp>
        <p:sp>
          <p:nvSpPr>
            <p:cNvPr id="124" name="TextBox 123"/>
            <p:cNvSpPr txBox="1"/>
            <p:nvPr/>
          </p:nvSpPr>
          <p:spPr>
            <a:xfrm>
              <a:off x="152400" y="3429000"/>
              <a:ext cx="228600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i="1" baseline="0" dirty="0" smtClean="0">
                  <a:latin typeface="Tahoma"/>
                  <a:cs typeface="Tahoma"/>
                </a:rPr>
                <a:t>1</a:t>
              </a:r>
            </a:p>
          </p:txBody>
        </p:sp>
        <p:sp>
          <p:nvSpPr>
            <p:cNvPr id="125" name="TextBox 124"/>
            <p:cNvSpPr txBox="1"/>
            <p:nvPr/>
          </p:nvSpPr>
          <p:spPr>
            <a:xfrm>
              <a:off x="152400" y="4038600"/>
              <a:ext cx="228600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i="1" baseline="0" dirty="0" smtClean="0">
                  <a:latin typeface="Tahoma"/>
                  <a:cs typeface="Tahoma"/>
                </a:rPr>
                <a:t>2</a:t>
              </a:r>
            </a:p>
          </p:txBody>
        </p:sp>
        <p:sp>
          <p:nvSpPr>
            <p:cNvPr id="126" name="TextBox 125"/>
            <p:cNvSpPr txBox="1"/>
            <p:nvPr/>
          </p:nvSpPr>
          <p:spPr>
            <a:xfrm>
              <a:off x="152400" y="4495800"/>
              <a:ext cx="228600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i="1" baseline="0" dirty="0" smtClean="0">
                  <a:latin typeface="Tahoma"/>
                  <a:cs typeface="Tahoma"/>
                </a:rPr>
                <a:t>3</a:t>
              </a:r>
            </a:p>
          </p:txBody>
        </p:sp>
        <p:sp>
          <p:nvSpPr>
            <p:cNvPr id="127" name="TextBox 126"/>
            <p:cNvSpPr txBox="1"/>
            <p:nvPr/>
          </p:nvSpPr>
          <p:spPr>
            <a:xfrm>
              <a:off x="152400" y="4953000"/>
              <a:ext cx="228600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i="1" baseline="0" dirty="0" smtClean="0">
                  <a:latin typeface="Tahoma"/>
                  <a:cs typeface="Tahoma"/>
                </a:rPr>
                <a:t>4</a:t>
              </a:r>
            </a:p>
          </p:txBody>
        </p:sp>
        <p:sp>
          <p:nvSpPr>
            <p:cNvPr id="128" name="TextBox 127"/>
            <p:cNvSpPr txBox="1"/>
            <p:nvPr/>
          </p:nvSpPr>
          <p:spPr>
            <a:xfrm>
              <a:off x="609600" y="2971800"/>
              <a:ext cx="228600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i="1" baseline="0" dirty="0" smtClean="0">
                  <a:latin typeface="Tahoma"/>
                  <a:cs typeface="Tahoma"/>
                </a:rPr>
                <a:t>1</a:t>
              </a:r>
            </a:p>
          </p:txBody>
        </p:sp>
        <p:sp>
          <p:nvSpPr>
            <p:cNvPr id="129" name="Rectangle 128"/>
            <p:cNvSpPr/>
            <p:nvPr/>
          </p:nvSpPr>
          <p:spPr>
            <a:xfrm>
              <a:off x="609600" y="3429000"/>
              <a:ext cx="152400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0" name="Rectangle 129"/>
            <p:cNvSpPr/>
            <p:nvPr/>
          </p:nvSpPr>
          <p:spPr>
            <a:xfrm>
              <a:off x="762000" y="3581400"/>
              <a:ext cx="152400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1" name="Rectangle 130"/>
            <p:cNvSpPr/>
            <p:nvPr/>
          </p:nvSpPr>
          <p:spPr>
            <a:xfrm>
              <a:off x="914400" y="3733800"/>
              <a:ext cx="152400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2" name="Rectangle 131"/>
            <p:cNvSpPr/>
            <p:nvPr/>
          </p:nvSpPr>
          <p:spPr>
            <a:xfrm>
              <a:off x="1066800" y="3886200"/>
              <a:ext cx="152400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3" name="Rectangle 132"/>
            <p:cNvSpPr/>
            <p:nvPr/>
          </p:nvSpPr>
          <p:spPr>
            <a:xfrm>
              <a:off x="1219200" y="4038600"/>
              <a:ext cx="152400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4" name="Rectangle 133"/>
            <p:cNvSpPr/>
            <p:nvPr/>
          </p:nvSpPr>
          <p:spPr>
            <a:xfrm>
              <a:off x="1371600" y="4191000"/>
              <a:ext cx="152400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5" name="Rectangle 134"/>
            <p:cNvSpPr/>
            <p:nvPr/>
          </p:nvSpPr>
          <p:spPr>
            <a:xfrm>
              <a:off x="1524000" y="4343400"/>
              <a:ext cx="152400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6" name="Rectangle 135"/>
            <p:cNvSpPr/>
            <p:nvPr/>
          </p:nvSpPr>
          <p:spPr>
            <a:xfrm>
              <a:off x="1676400" y="4495800"/>
              <a:ext cx="152400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7" name="Rectangle 136"/>
            <p:cNvSpPr/>
            <p:nvPr/>
          </p:nvSpPr>
          <p:spPr>
            <a:xfrm>
              <a:off x="1828800" y="4648200"/>
              <a:ext cx="152400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8" name="Rectangle 137"/>
            <p:cNvSpPr/>
            <p:nvPr/>
          </p:nvSpPr>
          <p:spPr>
            <a:xfrm>
              <a:off x="1981200" y="4800600"/>
              <a:ext cx="152400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9" name="Rectangle 138"/>
            <p:cNvSpPr/>
            <p:nvPr/>
          </p:nvSpPr>
          <p:spPr>
            <a:xfrm>
              <a:off x="2133600" y="4953000"/>
              <a:ext cx="152400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0" name="Rectangle 139"/>
            <p:cNvSpPr/>
            <p:nvPr/>
          </p:nvSpPr>
          <p:spPr>
            <a:xfrm>
              <a:off x="2286000" y="5105400"/>
              <a:ext cx="152400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1" name="Rectangle 140"/>
            <p:cNvSpPr/>
            <p:nvPr/>
          </p:nvSpPr>
          <p:spPr>
            <a:xfrm>
              <a:off x="2438400" y="5257800"/>
              <a:ext cx="152400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2" name="Rectangle 141"/>
            <p:cNvSpPr/>
            <p:nvPr/>
          </p:nvSpPr>
          <p:spPr>
            <a:xfrm>
              <a:off x="2590800" y="5410200"/>
              <a:ext cx="152400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43" name="Straight Connector 142"/>
            <p:cNvCxnSpPr/>
            <p:nvPr/>
          </p:nvCxnSpPr>
          <p:spPr>
            <a:xfrm>
              <a:off x="2743200" y="3276600"/>
              <a:ext cx="0" cy="22860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1" name="Group 1348"/>
          <p:cNvGrpSpPr/>
          <p:nvPr/>
        </p:nvGrpSpPr>
        <p:grpSpPr>
          <a:xfrm>
            <a:off x="2790826" y="3810000"/>
            <a:ext cx="1828801" cy="1828800"/>
            <a:chOff x="5867399" y="1295400"/>
            <a:chExt cx="2590801" cy="2590800"/>
          </a:xfrm>
        </p:grpSpPr>
        <p:grpSp>
          <p:nvGrpSpPr>
            <p:cNvPr id="218" name="Group 1295"/>
            <p:cNvGrpSpPr/>
            <p:nvPr/>
          </p:nvGrpSpPr>
          <p:grpSpPr>
            <a:xfrm rot="16200000" flipH="1">
              <a:off x="6324600" y="1752600"/>
              <a:ext cx="2133600" cy="2133600"/>
              <a:chOff x="6324600" y="1752600"/>
              <a:chExt cx="2133600" cy="2133600"/>
            </a:xfrm>
          </p:grpSpPr>
          <p:sp>
            <p:nvSpPr>
              <p:cNvPr id="311" name="Rectangle 310"/>
              <p:cNvSpPr/>
              <p:nvPr/>
            </p:nvSpPr>
            <p:spPr>
              <a:xfrm>
                <a:off x="6324600" y="1905000"/>
                <a:ext cx="152400" cy="1524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12" name="Rectangle 311"/>
              <p:cNvSpPr/>
              <p:nvPr/>
            </p:nvSpPr>
            <p:spPr>
              <a:xfrm>
                <a:off x="6934200" y="2514600"/>
                <a:ext cx="152400" cy="15240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13" name="Rectangle 312"/>
              <p:cNvSpPr/>
              <p:nvPr/>
            </p:nvSpPr>
            <p:spPr>
              <a:xfrm>
                <a:off x="7391400" y="3124200"/>
                <a:ext cx="152400" cy="1524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14" name="Rectangle 313"/>
              <p:cNvSpPr/>
              <p:nvPr/>
            </p:nvSpPr>
            <p:spPr>
              <a:xfrm>
                <a:off x="7848600" y="3733800"/>
                <a:ext cx="152400" cy="1524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15" name="Rectangle 314"/>
              <p:cNvSpPr/>
              <p:nvPr/>
            </p:nvSpPr>
            <p:spPr>
              <a:xfrm>
                <a:off x="7086600" y="2667000"/>
                <a:ext cx="152400" cy="1524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16" name="Rectangle 315"/>
              <p:cNvSpPr/>
              <p:nvPr/>
            </p:nvSpPr>
            <p:spPr>
              <a:xfrm>
                <a:off x="6324600" y="2057400"/>
                <a:ext cx="152400" cy="1524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17" name="Rectangle 316"/>
              <p:cNvSpPr/>
              <p:nvPr/>
            </p:nvSpPr>
            <p:spPr>
              <a:xfrm>
                <a:off x="6324600" y="2209800"/>
                <a:ext cx="152400" cy="1524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18" name="Rectangle 317"/>
              <p:cNvSpPr/>
              <p:nvPr/>
            </p:nvSpPr>
            <p:spPr>
              <a:xfrm>
                <a:off x="6934200" y="2667000"/>
                <a:ext cx="152400" cy="1524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19" name="Rectangle 318"/>
              <p:cNvSpPr/>
              <p:nvPr/>
            </p:nvSpPr>
            <p:spPr>
              <a:xfrm>
                <a:off x="6934200" y="2819400"/>
                <a:ext cx="152400" cy="1524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20" name="Rectangle 319"/>
              <p:cNvSpPr/>
              <p:nvPr/>
            </p:nvSpPr>
            <p:spPr>
              <a:xfrm>
                <a:off x="7239000" y="3505200"/>
                <a:ext cx="152400" cy="1524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21" name="Rectangle 320"/>
              <p:cNvSpPr/>
              <p:nvPr/>
            </p:nvSpPr>
            <p:spPr>
              <a:xfrm>
                <a:off x="7391400" y="2971800"/>
                <a:ext cx="152400" cy="1524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22" name="Rectangle 321"/>
              <p:cNvSpPr/>
              <p:nvPr/>
            </p:nvSpPr>
            <p:spPr>
              <a:xfrm>
                <a:off x="7391400" y="3352800"/>
                <a:ext cx="152400" cy="1524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23" name="Rectangle 322"/>
              <p:cNvSpPr/>
              <p:nvPr/>
            </p:nvSpPr>
            <p:spPr>
              <a:xfrm>
                <a:off x="6934200" y="2971800"/>
                <a:ext cx="152400" cy="1524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24" name="Rectangle 323"/>
              <p:cNvSpPr/>
              <p:nvPr/>
            </p:nvSpPr>
            <p:spPr>
              <a:xfrm>
                <a:off x="7848600" y="3581400"/>
                <a:ext cx="152400" cy="1524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25" name="Rectangle 324"/>
              <p:cNvSpPr/>
              <p:nvPr/>
            </p:nvSpPr>
            <p:spPr>
              <a:xfrm>
                <a:off x="7239000" y="2971800"/>
                <a:ext cx="152400" cy="1524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26" name="Rectangle 325"/>
              <p:cNvSpPr/>
              <p:nvPr/>
            </p:nvSpPr>
            <p:spPr>
              <a:xfrm>
                <a:off x="7696200" y="3276600"/>
                <a:ext cx="152400" cy="15240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27" name="Rectangle 326"/>
              <p:cNvSpPr/>
              <p:nvPr/>
            </p:nvSpPr>
            <p:spPr>
              <a:xfrm>
                <a:off x="8001000" y="3581400"/>
                <a:ext cx="152400" cy="1524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28" name="Rectangle 327"/>
              <p:cNvSpPr/>
              <p:nvPr/>
            </p:nvSpPr>
            <p:spPr>
              <a:xfrm>
                <a:off x="7696200" y="3429000"/>
                <a:ext cx="152400" cy="1524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29" name="Rectangle 328"/>
              <p:cNvSpPr/>
              <p:nvPr/>
            </p:nvSpPr>
            <p:spPr>
              <a:xfrm>
                <a:off x="8153400" y="3733800"/>
                <a:ext cx="152400" cy="1524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30" name="Rectangle 329"/>
              <p:cNvSpPr/>
              <p:nvPr/>
            </p:nvSpPr>
            <p:spPr>
              <a:xfrm>
                <a:off x="6477000" y="2057400"/>
                <a:ext cx="152400" cy="1524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31" name="Rectangle 330"/>
              <p:cNvSpPr/>
              <p:nvPr/>
            </p:nvSpPr>
            <p:spPr>
              <a:xfrm>
                <a:off x="6477000" y="2209800"/>
                <a:ext cx="152400" cy="1524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32" name="Rectangle 331"/>
              <p:cNvSpPr/>
              <p:nvPr/>
            </p:nvSpPr>
            <p:spPr>
              <a:xfrm>
                <a:off x="7086600" y="2971800"/>
                <a:ext cx="152400" cy="15240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33" name="Rectangle 332"/>
              <p:cNvSpPr/>
              <p:nvPr/>
            </p:nvSpPr>
            <p:spPr>
              <a:xfrm>
                <a:off x="7086600" y="3124200"/>
                <a:ext cx="152400" cy="1524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34" name="Rectangle 333"/>
              <p:cNvSpPr/>
              <p:nvPr/>
            </p:nvSpPr>
            <p:spPr>
              <a:xfrm>
                <a:off x="7848600" y="3429000"/>
                <a:ext cx="152400" cy="1524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35" name="Rectangle 334"/>
              <p:cNvSpPr/>
              <p:nvPr/>
            </p:nvSpPr>
            <p:spPr>
              <a:xfrm>
                <a:off x="7543800" y="3733800"/>
                <a:ext cx="152400" cy="1524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36" name="Rectangle 335"/>
              <p:cNvSpPr/>
              <p:nvPr/>
            </p:nvSpPr>
            <p:spPr>
              <a:xfrm>
                <a:off x="6629400" y="2209800"/>
                <a:ext cx="152400" cy="1524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37" name="Rectangle 336"/>
              <p:cNvSpPr/>
              <p:nvPr/>
            </p:nvSpPr>
            <p:spPr>
              <a:xfrm>
                <a:off x="7086600" y="2819400"/>
                <a:ext cx="152400" cy="1524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38" name="Rectangle 337"/>
              <p:cNvSpPr/>
              <p:nvPr/>
            </p:nvSpPr>
            <p:spPr>
              <a:xfrm>
                <a:off x="8001000" y="3733800"/>
                <a:ext cx="152400" cy="1524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39" name="Rectangle 338"/>
              <p:cNvSpPr/>
              <p:nvPr/>
            </p:nvSpPr>
            <p:spPr>
              <a:xfrm>
                <a:off x="7696200" y="3581400"/>
                <a:ext cx="152400" cy="1524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40" name="Rectangle 339"/>
              <p:cNvSpPr/>
              <p:nvPr/>
            </p:nvSpPr>
            <p:spPr>
              <a:xfrm>
                <a:off x="7696200" y="3733800"/>
                <a:ext cx="152400" cy="1524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41" name="Rectangle 340"/>
              <p:cNvSpPr/>
              <p:nvPr/>
            </p:nvSpPr>
            <p:spPr>
              <a:xfrm>
                <a:off x="6324600" y="1752600"/>
                <a:ext cx="152400" cy="1524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42" name="Rectangle 341"/>
              <p:cNvSpPr/>
              <p:nvPr/>
            </p:nvSpPr>
            <p:spPr>
              <a:xfrm>
                <a:off x="6477000" y="1905000"/>
                <a:ext cx="152400" cy="1524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43" name="Rectangle 342"/>
              <p:cNvSpPr/>
              <p:nvPr/>
            </p:nvSpPr>
            <p:spPr>
              <a:xfrm>
                <a:off x="6629400" y="2057400"/>
                <a:ext cx="152400" cy="1524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44" name="Rectangle 343"/>
              <p:cNvSpPr/>
              <p:nvPr/>
            </p:nvSpPr>
            <p:spPr>
              <a:xfrm>
                <a:off x="6781800" y="2209800"/>
                <a:ext cx="152400" cy="1524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45" name="Rectangle 344"/>
              <p:cNvSpPr/>
              <p:nvPr/>
            </p:nvSpPr>
            <p:spPr>
              <a:xfrm>
                <a:off x="6934200" y="2362200"/>
                <a:ext cx="152400" cy="1524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46" name="Rectangle 345"/>
              <p:cNvSpPr/>
              <p:nvPr/>
            </p:nvSpPr>
            <p:spPr>
              <a:xfrm>
                <a:off x="7086600" y="2514600"/>
                <a:ext cx="152400" cy="1524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47" name="Rectangle 346"/>
              <p:cNvSpPr/>
              <p:nvPr/>
            </p:nvSpPr>
            <p:spPr>
              <a:xfrm>
                <a:off x="7239000" y="2667000"/>
                <a:ext cx="152400" cy="1524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48" name="Rectangle 347"/>
              <p:cNvSpPr/>
              <p:nvPr/>
            </p:nvSpPr>
            <p:spPr>
              <a:xfrm>
                <a:off x="7391400" y="2819400"/>
                <a:ext cx="152400" cy="1524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49" name="Rectangle 348"/>
              <p:cNvSpPr/>
              <p:nvPr/>
            </p:nvSpPr>
            <p:spPr>
              <a:xfrm>
                <a:off x="7543800" y="2971800"/>
                <a:ext cx="152400" cy="1524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50" name="Rectangle 349"/>
              <p:cNvSpPr/>
              <p:nvPr/>
            </p:nvSpPr>
            <p:spPr>
              <a:xfrm>
                <a:off x="7696200" y="3124200"/>
                <a:ext cx="152400" cy="1524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51" name="Rectangle 350"/>
              <p:cNvSpPr/>
              <p:nvPr/>
            </p:nvSpPr>
            <p:spPr>
              <a:xfrm>
                <a:off x="7848600" y="3276600"/>
                <a:ext cx="152400" cy="1524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52" name="Rectangle 351"/>
              <p:cNvSpPr/>
              <p:nvPr/>
            </p:nvSpPr>
            <p:spPr>
              <a:xfrm>
                <a:off x="8001000" y="3429000"/>
                <a:ext cx="152400" cy="1524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53" name="Rectangle 352"/>
              <p:cNvSpPr/>
              <p:nvPr/>
            </p:nvSpPr>
            <p:spPr>
              <a:xfrm>
                <a:off x="8153400" y="3581400"/>
                <a:ext cx="152400" cy="1524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54" name="Rectangle 353"/>
              <p:cNvSpPr/>
              <p:nvPr/>
            </p:nvSpPr>
            <p:spPr>
              <a:xfrm>
                <a:off x="8305800" y="3733800"/>
                <a:ext cx="152400" cy="1524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219" name="Group 1234"/>
            <p:cNvGrpSpPr/>
            <p:nvPr/>
          </p:nvGrpSpPr>
          <p:grpSpPr>
            <a:xfrm>
              <a:off x="6324600" y="1752600"/>
              <a:ext cx="2133600" cy="2133600"/>
              <a:chOff x="6324600" y="1752600"/>
              <a:chExt cx="2133600" cy="2133600"/>
            </a:xfrm>
          </p:grpSpPr>
          <p:sp>
            <p:nvSpPr>
              <p:cNvPr id="267" name="Rectangle 266"/>
              <p:cNvSpPr/>
              <p:nvPr/>
            </p:nvSpPr>
            <p:spPr>
              <a:xfrm>
                <a:off x="6324600" y="1905000"/>
                <a:ext cx="152400" cy="1524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68" name="Rectangle 267"/>
              <p:cNvSpPr/>
              <p:nvPr/>
            </p:nvSpPr>
            <p:spPr>
              <a:xfrm>
                <a:off x="6934200" y="2514600"/>
                <a:ext cx="152400" cy="15240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69" name="Rectangle 268"/>
              <p:cNvSpPr/>
              <p:nvPr/>
            </p:nvSpPr>
            <p:spPr>
              <a:xfrm>
                <a:off x="7391400" y="3124200"/>
                <a:ext cx="152400" cy="1524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70" name="Rectangle 269"/>
              <p:cNvSpPr/>
              <p:nvPr/>
            </p:nvSpPr>
            <p:spPr>
              <a:xfrm>
                <a:off x="7848600" y="3733800"/>
                <a:ext cx="152400" cy="1524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71" name="Rectangle 270"/>
              <p:cNvSpPr/>
              <p:nvPr/>
            </p:nvSpPr>
            <p:spPr>
              <a:xfrm>
                <a:off x="7086600" y="2667000"/>
                <a:ext cx="152400" cy="1524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72" name="Rectangle 271"/>
              <p:cNvSpPr/>
              <p:nvPr/>
            </p:nvSpPr>
            <p:spPr>
              <a:xfrm>
                <a:off x="6324600" y="2057400"/>
                <a:ext cx="152400" cy="1524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73" name="Rectangle 272"/>
              <p:cNvSpPr/>
              <p:nvPr/>
            </p:nvSpPr>
            <p:spPr>
              <a:xfrm>
                <a:off x="6324600" y="2209800"/>
                <a:ext cx="152400" cy="1524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74" name="Rectangle 273"/>
              <p:cNvSpPr/>
              <p:nvPr/>
            </p:nvSpPr>
            <p:spPr>
              <a:xfrm>
                <a:off x="6934200" y="2667000"/>
                <a:ext cx="152400" cy="1524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75" name="Rectangle 274"/>
              <p:cNvSpPr/>
              <p:nvPr/>
            </p:nvSpPr>
            <p:spPr>
              <a:xfrm>
                <a:off x="6934200" y="2819400"/>
                <a:ext cx="152400" cy="1524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76" name="Rectangle 275"/>
              <p:cNvSpPr/>
              <p:nvPr/>
            </p:nvSpPr>
            <p:spPr>
              <a:xfrm>
                <a:off x="7239000" y="3505200"/>
                <a:ext cx="152400" cy="1524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77" name="Rectangle 276"/>
              <p:cNvSpPr/>
              <p:nvPr/>
            </p:nvSpPr>
            <p:spPr>
              <a:xfrm>
                <a:off x="7391400" y="2971800"/>
                <a:ext cx="152400" cy="1524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78" name="Rectangle 277"/>
              <p:cNvSpPr/>
              <p:nvPr/>
            </p:nvSpPr>
            <p:spPr>
              <a:xfrm>
                <a:off x="7391400" y="3352800"/>
                <a:ext cx="152400" cy="1524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79" name="Rectangle 278"/>
              <p:cNvSpPr/>
              <p:nvPr/>
            </p:nvSpPr>
            <p:spPr>
              <a:xfrm>
                <a:off x="6934200" y="2971800"/>
                <a:ext cx="152400" cy="1524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80" name="Rectangle 279"/>
              <p:cNvSpPr/>
              <p:nvPr/>
            </p:nvSpPr>
            <p:spPr>
              <a:xfrm>
                <a:off x="7848600" y="3581400"/>
                <a:ext cx="152400" cy="1524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81" name="Rectangle 280"/>
              <p:cNvSpPr/>
              <p:nvPr/>
            </p:nvSpPr>
            <p:spPr>
              <a:xfrm>
                <a:off x="7239000" y="2971800"/>
                <a:ext cx="152400" cy="1524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82" name="Rectangle 281"/>
              <p:cNvSpPr/>
              <p:nvPr/>
            </p:nvSpPr>
            <p:spPr>
              <a:xfrm>
                <a:off x="7696200" y="3276600"/>
                <a:ext cx="152400" cy="15240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83" name="Rectangle 282"/>
              <p:cNvSpPr/>
              <p:nvPr/>
            </p:nvSpPr>
            <p:spPr>
              <a:xfrm>
                <a:off x="8001000" y="3581400"/>
                <a:ext cx="152400" cy="1524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84" name="Rectangle 283"/>
              <p:cNvSpPr/>
              <p:nvPr/>
            </p:nvSpPr>
            <p:spPr>
              <a:xfrm>
                <a:off x="7696200" y="3429000"/>
                <a:ext cx="152400" cy="1524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85" name="Rectangle 284"/>
              <p:cNvSpPr/>
              <p:nvPr/>
            </p:nvSpPr>
            <p:spPr>
              <a:xfrm>
                <a:off x="8153400" y="3733800"/>
                <a:ext cx="152400" cy="1524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86" name="Rectangle 285"/>
              <p:cNvSpPr/>
              <p:nvPr/>
            </p:nvSpPr>
            <p:spPr>
              <a:xfrm>
                <a:off x="6477000" y="2057400"/>
                <a:ext cx="152400" cy="1524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87" name="Rectangle 286"/>
              <p:cNvSpPr/>
              <p:nvPr/>
            </p:nvSpPr>
            <p:spPr>
              <a:xfrm>
                <a:off x="6477000" y="2209800"/>
                <a:ext cx="152400" cy="1524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88" name="Rectangle 287"/>
              <p:cNvSpPr/>
              <p:nvPr/>
            </p:nvSpPr>
            <p:spPr>
              <a:xfrm>
                <a:off x="7086600" y="2971800"/>
                <a:ext cx="152400" cy="15240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89" name="Rectangle 288"/>
              <p:cNvSpPr/>
              <p:nvPr/>
            </p:nvSpPr>
            <p:spPr>
              <a:xfrm>
                <a:off x="7086600" y="3124200"/>
                <a:ext cx="152400" cy="1524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0" name="Rectangle 289"/>
              <p:cNvSpPr/>
              <p:nvPr/>
            </p:nvSpPr>
            <p:spPr>
              <a:xfrm>
                <a:off x="7848600" y="3429000"/>
                <a:ext cx="152400" cy="1524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1" name="Rectangle 290"/>
              <p:cNvSpPr/>
              <p:nvPr/>
            </p:nvSpPr>
            <p:spPr>
              <a:xfrm>
                <a:off x="7543800" y="3733800"/>
                <a:ext cx="152400" cy="1524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2" name="Rectangle 291"/>
              <p:cNvSpPr/>
              <p:nvPr/>
            </p:nvSpPr>
            <p:spPr>
              <a:xfrm>
                <a:off x="6629400" y="2209800"/>
                <a:ext cx="152400" cy="1524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3" name="Rectangle 292"/>
              <p:cNvSpPr/>
              <p:nvPr/>
            </p:nvSpPr>
            <p:spPr>
              <a:xfrm>
                <a:off x="7086600" y="2819400"/>
                <a:ext cx="152400" cy="1524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4" name="Rectangle 293"/>
              <p:cNvSpPr/>
              <p:nvPr/>
            </p:nvSpPr>
            <p:spPr>
              <a:xfrm>
                <a:off x="8001000" y="3733800"/>
                <a:ext cx="152400" cy="1524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5" name="Rectangle 294"/>
              <p:cNvSpPr/>
              <p:nvPr/>
            </p:nvSpPr>
            <p:spPr>
              <a:xfrm>
                <a:off x="7696200" y="3581400"/>
                <a:ext cx="152400" cy="1524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6" name="Rectangle 295"/>
              <p:cNvSpPr/>
              <p:nvPr/>
            </p:nvSpPr>
            <p:spPr>
              <a:xfrm>
                <a:off x="7696200" y="3733800"/>
                <a:ext cx="152400" cy="1524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7" name="Rectangle 296"/>
              <p:cNvSpPr/>
              <p:nvPr/>
            </p:nvSpPr>
            <p:spPr>
              <a:xfrm>
                <a:off x="6324600" y="1752600"/>
                <a:ext cx="152400" cy="1524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8" name="Rectangle 297"/>
              <p:cNvSpPr/>
              <p:nvPr/>
            </p:nvSpPr>
            <p:spPr>
              <a:xfrm>
                <a:off x="6477000" y="1905000"/>
                <a:ext cx="152400" cy="1524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9" name="Rectangle 298"/>
              <p:cNvSpPr/>
              <p:nvPr/>
            </p:nvSpPr>
            <p:spPr>
              <a:xfrm>
                <a:off x="6629400" y="2057400"/>
                <a:ext cx="152400" cy="1524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0" name="Rectangle 299"/>
              <p:cNvSpPr/>
              <p:nvPr/>
            </p:nvSpPr>
            <p:spPr>
              <a:xfrm>
                <a:off x="6781800" y="2209800"/>
                <a:ext cx="152400" cy="1524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1" name="Rectangle 300"/>
              <p:cNvSpPr/>
              <p:nvPr/>
            </p:nvSpPr>
            <p:spPr>
              <a:xfrm>
                <a:off x="6934200" y="2362200"/>
                <a:ext cx="152400" cy="1524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2" name="Rectangle 301"/>
              <p:cNvSpPr/>
              <p:nvPr/>
            </p:nvSpPr>
            <p:spPr>
              <a:xfrm>
                <a:off x="7086600" y="2514600"/>
                <a:ext cx="152400" cy="1524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3" name="Rectangle 302"/>
              <p:cNvSpPr/>
              <p:nvPr/>
            </p:nvSpPr>
            <p:spPr>
              <a:xfrm>
                <a:off x="7239000" y="2667000"/>
                <a:ext cx="152400" cy="1524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4" name="Rectangle 303"/>
              <p:cNvSpPr/>
              <p:nvPr/>
            </p:nvSpPr>
            <p:spPr>
              <a:xfrm>
                <a:off x="7391400" y="2819400"/>
                <a:ext cx="152400" cy="1524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5" name="Rectangle 304"/>
              <p:cNvSpPr/>
              <p:nvPr/>
            </p:nvSpPr>
            <p:spPr>
              <a:xfrm>
                <a:off x="7543800" y="2971800"/>
                <a:ext cx="152400" cy="1524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6" name="Rectangle 305"/>
              <p:cNvSpPr/>
              <p:nvPr/>
            </p:nvSpPr>
            <p:spPr>
              <a:xfrm>
                <a:off x="7696200" y="3124200"/>
                <a:ext cx="152400" cy="1524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7" name="Rectangle 306"/>
              <p:cNvSpPr/>
              <p:nvPr/>
            </p:nvSpPr>
            <p:spPr>
              <a:xfrm>
                <a:off x="7848600" y="3276600"/>
                <a:ext cx="152400" cy="1524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8" name="Rectangle 307"/>
              <p:cNvSpPr/>
              <p:nvPr/>
            </p:nvSpPr>
            <p:spPr>
              <a:xfrm>
                <a:off x="8001000" y="3429000"/>
                <a:ext cx="152400" cy="1524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9" name="Rectangle 308"/>
              <p:cNvSpPr/>
              <p:nvPr/>
            </p:nvSpPr>
            <p:spPr>
              <a:xfrm>
                <a:off x="8153400" y="3581400"/>
                <a:ext cx="152400" cy="1524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10" name="Rectangle 309"/>
              <p:cNvSpPr/>
              <p:nvPr/>
            </p:nvSpPr>
            <p:spPr>
              <a:xfrm>
                <a:off x="8305800" y="3733800"/>
                <a:ext cx="152400" cy="1524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220" name="Group 1217"/>
            <p:cNvGrpSpPr/>
            <p:nvPr/>
          </p:nvGrpSpPr>
          <p:grpSpPr>
            <a:xfrm rot="5400000">
              <a:off x="5181600" y="2743200"/>
              <a:ext cx="2133600" cy="152400"/>
              <a:chOff x="6324600" y="1600200"/>
              <a:chExt cx="2133600" cy="152400"/>
            </a:xfrm>
          </p:grpSpPr>
          <p:sp>
            <p:nvSpPr>
              <p:cNvPr id="253" name="Oval 252"/>
              <p:cNvSpPr/>
              <p:nvPr/>
            </p:nvSpPr>
            <p:spPr>
              <a:xfrm>
                <a:off x="6324600" y="1600200"/>
                <a:ext cx="152400" cy="152400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54" name="Oval 253"/>
              <p:cNvSpPr/>
              <p:nvPr/>
            </p:nvSpPr>
            <p:spPr>
              <a:xfrm rot="5400000">
                <a:off x="6934200" y="1600200"/>
                <a:ext cx="152400" cy="152400"/>
              </a:xfrm>
              <a:prstGeom prst="ellipse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rgbClr val="131313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55" name="Oval 254"/>
              <p:cNvSpPr/>
              <p:nvPr/>
            </p:nvSpPr>
            <p:spPr>
              <a:xfrm rot="5400000">
                <a:off x="7086600" y="1600200"/>
                <a:ext cx="152400" cy="152400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rgbClr val="4A4A4A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56" name="Oval 255"/>
              <p:cNvSpPr/>
              <p:nvPr/>
            </p:nvSpPr>
            <p:spPr>
              <a:xfrm rot="5400000">
                <a:off x="7696200" y="1600200"/>
                <a:ext cx="152400" cy="152400"/>
              </a:xfrm>
              <a:prstGeom prst="ellipse">
                <a:avLst/>
              </a:prstGeom>
              <a:solidFill>
                <a:srgbClr val="92D050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57" name="Oval 256"/>
              <p:cNvSpPr/>
              <p:nvPr/>
            </p:nvSpPr>
            <p:spPr>
              <a:xfrm rot="5400000">
                <a:off x="6477000" y="1600200"/>
                <a:ext cx="152400" cy="152400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58" name="Oval 257"/>
              <p:cNvSpPr/>
              <p:nvPr/>
            </p:nvSpPr>
            <p:spPr>
              <a:xfrm rot="5400000">
                <a:off x="7239000" y="1600200"/>
                <a:ext cx="152400" cy="1524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59" name="Oval 258"/>
              <p:cNvSpPr/>
              <p:nvPr/>
            </p:nvSpPr>
            <p:spPr>
              <a:xfrm rot="5400000">
                <a:off x="7848600" y="1600200"/>
                <a:ext cx="152400" cy="152400"/>
              </a:xfrm>
              <a:prstGeom prst="ellipse">
                <a:avLst/>
              </a:prstGeom>
              <a:solidFill>
                <a:srgbClr val="00B050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60" name="Oval 259"/>
              <p:cNvSpPr/>
              <p:nvPr/>
            </p:nvSpPr>
            <p:spPr>
              <a:xfrm rot="5400000">
                <a:off x="6629400" y="1600200"/>
                <a:ext cx="152400" cy="152400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rgbClr val="131313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61" name="Oval 260"/>
              <p:cNvSpPr/>
              <p:nvPr/>
            </p:nvSpPr>
            <p:spPr>
              <a:xfrm rot="5400000">
                <a:off x="7391400" y="1600200"/>
                <a:ext cx="152400" cy="1524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62" name="Oval 261"/>
              <p:cNvSpPr/>
              <p:nvPr/>
            </p:nvSpPr>
            <p:spPr>
              <a:xfrm rot="5400000">
                <a:off x="8001000" y="1600200"/>
                <a:ext cx="152400" cy="152400"/>
              </a:xfrm>
              <a:prstGeom prst="ellipse">
                <a:avLst/>
              </a:prstGeom>
              <a:solidFill>
                <a:schemeClr val="accent3">
                  <a:lumMod val="75000"/>
                </a:schemeClr>
              </a:solidFill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63" name="Oval 262"/>
              <p:cNvSpPr/>
              <p:nvPr/>
            </p:nvSpPr>
            <p:spPr>
              <a:xfrm rot="5400000">
                <a:off x="6781800" y="1600200"/>
                <a:ext cx="152400" cy="152400"/>
              </a:xfrm>
              <a:prstGeom prst="ellipse">
                <a:avLst/>
              </a:prstGeom>
              <a:solidFill>
                <a:schemeClr val="accent6">
                  <a:lumMod val="50000"/>
                </a:schemeClr>
              </a:solidFill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64" name="Oval 263"/>
              <p:cNvSpPr/>
              <p:nvPr/>
            </p:nvSpPr>
            <p:spPr>
              <a:xfrm rot="5400000">
                <a:off x="7543800" y="1600200"/>
                <a:ext cx="152400" cy="15240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65" name="Oval 264"/>
              <p:cNvSpPr/>
              <p:nvPr/>
            </p:nvSpPr>
            <p:spPr>
              <a:xfrm rot="5400000">
                <a:off x="8153400" y="1600200"/>
                <a:ext cx="152400" cy="152400"/>
              </a:xfrm>
              <a:prstGeom prst="ellipse">
                <a:avLst/>
              </a:prstGeom>
              <a:solidFill>
                <a:schemeClr val="accent5">
                  <a:lumMod val="50000"/>
                </a:schemeClr>
              </a:solidFill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66" name="Oval 265"/>
              <p:cNvSpPr/>
              <p:nvPr/>
            </p:nvSpPr>
            <p:spPr>
              <a:xfrm rot="5400000">
                <a:off x="8305800" y="1600200"/>
                <a:ext cx="152400" cy="15240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221" name="Group 1216"/>
            <p:cNvGrpSpPr/>
            <p:nvPr/>
          </p:nvGrpSpPr>
          <p:grpSpPr>
            <a:xfrm>
              <a:off x="6324600" y="1600200"/>
              <a:ext cx="2133600" cy="152400"/>
              <a:chOff x="6324600" y="1600200"/>
              <a:chExt cx="2133600" cy="152400"/>
            </a:xfrm>
          </p:grpSpPr>
          <p:sp>
            <p:nvSpPr>
              <p:cNvPr id="239" name="Oval 238"/>
              <p:cNvSpPr/>
              <p:nvPr/>
            </p:nvSpPr>
            <p:spPr>
              <a:xfrm>
                <a:off x="6324600" y="1600200"/>
                <a:ext cx="152400" cy="152400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40" name="Oval 239"/>
              <p:cNvSpPr/>
              <p:nvPr/>
            </p:nvSpPr>
            <p:spPr>
              <a:xfrm rot="5400000">
                <a:off x="6934200" y="1600200"/>
                <a:ext cx="152400" cy="152400"/>
              </a:xfrm>
              <a:prstGeom prst="ellipse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rgbClr val="131313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41" name="Oval 240"/>
              <p:cNvSpPr/>
              <p:nvPr/>
            </p:nvSpPr>
            <p:spPr>
              <a:xfrm rot="5400000">
                <a:off x="7086600" y="1600200"/>
                <a:ext cx="152400" cy="152400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rgbClr val="4A4A4A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42" name="Oval 241"/>
              <p:cNvSpPr/>
              <p:nvPr/>
            </p:nvSpPr>
            <p:spPr>
              <a:xfrm rot="5400000">
                <a:off x="7696200" y="1600200"/>
                <a:ext cx="152400" cy="152400"/>
              </a:xfrm>
              <a:prstGeom prst="ellipse">
                <a:avLst/>
              </a:prstGeom>
              <a:solidFill>
                <a:srgbClr val="92D050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43" name="Oval 242"/>
              <p:cNvSpPr/>
              <p:nvPr/>
            </p:nvSpPr>
            <p:spPr>
              <a:xfrm rot="5400000">
                <a:off x="6477000" y="1600200"/>
                <a:ext cx="152400" cy="152400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44" name="Oval 243"/>
              <p:cNvSpPr/>
              <p:nvPr/>
            </p:nvSpPr>
            <p:spPr>
              <a:xfrm rot="5400000">
                <a:off x="7239000" y="1600200"/>
                <a:ext cx="152400" cy="1524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45" name="Oval 244"/>
              <p:cNvSpPr/>
              <p:nvPr/>
            </p:nvSpPr>
            <p:spPr>
              <a:xfrm rot="5400000">
                <a:off x="7848600" y="1600200"/>
                <a:ext cx="152400" cy="152400"/>
              </a:xfrm>
              <a:prstGeom prst="ellipse">
                <a:avLst/>
              </a:prstGeom>
              <a:solidFill>
                <a:srgbClr val="00B050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46" name="Oval 245"/>
              <p:cNvSpPr/>
              <p:nvPr/>
            </p:nvSpPr>
            <p:spPr>
              <a:xfrm rot="5400000">
                <a:off x="6629400" y="1600200"/>
                <a:ext cx="152400" cy="152400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rgbClr val="131313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47" name="Oval 246"/>
              <p:cNvSpPr/>
              <p:nvPr/>
            </p:nvSpPr>
            <p:spPr>
              <a:xfrm rot="5400000">
                <a:off x="7391400" y="1600200"/>
                <a:ext cx="152400" cy="1524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48" name="Oval 247"/>
              <p:cNvSpPr/>
              <p:nvPr/>
            </p:nvSpPr>
            <p:spPr>
              <a:xfrm rot="5400000">
                <a:off x="8001000" y="1600200"/>
                <a:ext cx="152400" cy="152400"/>
              </a:xfrm>
              <a:prstGeom prst="ellipse">
                <a:avLst/>
              </a:prstGeom>
              <a:solidFill>
                <a:schemeClr val="accent3">
                  <a:lumMod val="75000"/>
                </a:schemeClr>
              </a:solidFill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49" name="Oval 248"/>
              <p:cNvSpPr/>
              <p:nvPr/>
            </p:nvSpPr>
            <p:spPr>
              <a:xfrm rot="5400000">
                <a:off x="6781800" y="1600200"/>
                <a:ext cx="152400" cy="152400"/>
              </a:xfrm>
              <a:prstGeom prst="ellipse">
                <a:avLst/>
              </a:prstGeom>
              <a:solidFill>
                <a:schemeClr val="accent6">
                  <a:lumMod val="50000"/>
                </a:schemeClr>
              </a:solidFill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50" name="Oval 249"/>
              <p:cNvSpPr/>
              <p:nvPr/>
            </p:nvSpPr>
            <p:spPr>
              <a:xfrm rot="5400000">
                <a:off x="7543800" y="1600200"/>
                <a:ext cx="152400" cy="15240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51" name="Oval 250"/>
              <p:cNvSpPr/>
              <p:nvPr/>
            </p:nvSpPr>
            <p:spPr>
              <a:xfrm rot="5400000">
                <a:off x="8153400" y="1600200"/>
                <a:ext cx="152400" cy="152400"/>
              </a:xfrm>
              <a:prstGeom prst="ellipse">
                <a:avLst/>
              </a:prstGeom>
              <a:solidFill>
                <a:schemeClr val="accent5">
                  <a:lumMod val="50000"/>
                </a:schemeClr>
              </a:solidFill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52" name="Oval 251"/>
              <p:cNvSpPr/>
              <p:nvPr/>
            </p:nvSpPr>
            <p:spPr>
              <a:xfrm rot="5400000">
                <a:off x="8305800" y="1600200"/>
                <a:ext cx="152400" cy="15240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cxnSp>
          <p:nvCxnSpPr>
            <p:cNvPr id="223" name="Straight Connector 222"/>
            <p:cNvCxnSpPr/>
            <p:nvPr/>
          </p:nvCxnSpPr>
          <p:spPr>
            <a:xfrm>
              <a:off x="6324600" y="1600200"/>
              <a:ext cx="0" cy="22860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/>
            <p:nvPr/>
          </p:nvCxnSpPr>
          <p:spPr>
            <a:xfrm>
              <a:off x="6934200" y="1600200"/>
              <a:ext cx="0" cy="22860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/>
            <p:nvPr/>
          </p:nvCxnSpPr>
          <p:spPr>
            <a:xfrm>
              <a:off x="7696200" y="1600200"/>
              <a:ext cx="0" cy="22860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/>
            <p:nvPr/>
          </p:nvCxnSpPr>
          <p:spPr>
            <a:xfrm>
              <a:off x="6172200" y="2362200"/>
              <a:ext cx="22860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/>
            <p:nvPr/>
          </p:nvCxnSpPr>
          <p:spPr>
            <a:xfrm>
              <a:off x="6172200" y="3124200"/>
              <a:ext cx="22860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/>
            <p:nvPr/>
          </p:nvCxnSpPr>
          <p:spPr>
            <a:xfrm>
              <a:off x="6172200" y="1752600"/>
              <a:ext cx="22860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/>
            <p:nvPr/>
          </p:nvCxnSpPr>
          <p:spPr>
            <a:xfrm>
              <a:off x="6172200" y="3886200"/>
              <a:ext cx="22860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/>
            <p:nvPr/>
          </p:nvCxnSpPr>
          <p:spPr>
            <a:xfrm>
              <a:off x="8458200" y="1600200"/>
              <a:ext cx="0" cy="22860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22" name="Group 1343"/>
            <p:cNvGrpSpPr/>
            <p:nvPr/>
          </p:nvGrpSpPr>
          <p:grpSpPr>
            <a:xfrm>
              <a:off x="6561182" y="1295400"/>
              <a:ext cx="1613647" cy="242047"/>
              <a:chOff x="6561182" y="1295400"/>
              <a:chExt cx="1613647" cy="242047"/>
            </a:xfrm>
          </p:grpSpPr>
          <p:sp>
            <p:nvSpPr>
              <p:cNvPr id="236" name="Oval 235"/>
              <p:cNvSpPr/>
              <p:nvPr/>
            </p:nvSpPr>
            <p:spPr>
              <a:xfrm>
                <a:off x="6561182" y="1295400"/>
                <a:ext cx="242047" cy="242047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7" name="Oval 236"/>
              <p:cNvSpPr/>
              <p:nvPr/>
            </p:nvSpPr>
            <p:spPr>
              <a:xfrm>
                <a:off x="7246982" y="1295400"/>
                <a:ext cx="242047" cy="242047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8" name="Oval 237"/>
              <p:cNvSpPr/>
              <p:nvPr/>
            </p:nvSpPr>
            <p:spPr>
              <a:xfrm>
                <a:off x="7932782" y="1295400"/>
                <a:ext cx="242047" cy="242047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231" name="Group 1344"/>
            <p:cNvGrpSpPr/>
            <p:nvPr/>
          </p:nvGrpSpPr>
          <p:grpSpPr>
            <a:xfrm rot="5400000">
              <a:off x="5181600" y="2628900"/>
              <a:ext cx="1613648" cy="242049"/>
              <a:chOff x="6515097" y="1295402"/>
              <a:chExt cx="1613648" cy="242049"/>
            </a:xfrm>
          </p:grpSpPr>
          <p:sp>
            <p:nvSpPr>
              <p:cNvPr id="233" name="Oval 232"/>
              <p:cNvSpPr/>
              <p:nvPr/>
            </p:nvSpPr>
            <p:spPr>
              <a:xfrm>
                <a:off x="6515097" y="1295403"/>
                <a:ext cx="242047" cy="242048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4" name="Oval 233"/>
              <p:cNvSpPr/>
              <p:nvPr/>
            </p:nvSpPr>
            <p:spPr>
              <a:xfrm>
                <a:off x="7200897" y="1295403"/>
                <a:ext cx="242047" cy="24204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5" name="Oval 234"/>
              <p:cNvSpPr/>
              <p:nvPr/>
            </p:nvSpPr>
            <p:spPr>
              <a:xfrm>
                <a:off x="7886698" y="1295402"/>
                <a:ext cx="242047" cy="242048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cxnSp>
        <p:nvCxnSpPr>
          <p:cNvPr id="355" name="Straight Arrow Connector 354"/>
          <p:cNvCxnSpPr/>
          <p:nvPr/>
        </p:nvCxnSpPr>
        <p:spPr>
          <a:xfrm>
            <a:off x="2181226" y="4800600"/>
            <a:ext cx="5334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6" name="Straight Arrow Connector 355"/>
          <p:cNvCxnSpPr/>
          <p:nvPr/>
        </p:nvCxnSpPr>
        <p:spPr>
          <a:xfrm>
            <a:off x="4953000" y="4800600"/>
            <a:ext cx="5334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7" name="Rectangle 356"/>
          <p:cNvSpPr/>
          <p:nvPr/>
        </p:nvSpPr>
        <p:spPr>
          <a:xfrm>
            <a:off x="6019800" y="2355273"/>
            <a:ext cx="374073" cy="311727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58" name="Straight Connector 357"/>
          <p:cNvCxnSpPr>
            <a:stCxn id="61" idx="1"/>
          </p:cNvCxnSpPr>
          <p:nvPr/>
        </p:nvCxnSpPr>
        <p:spPr>
          <a:xfrm flipH="1" flipV="1">
            <a:off x="5334000" y="2971800"/>
            <a:ext cx="685790" cy="762000"/>
          </a:xfrm>
          <a:prstGeom prst="line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9" name="TextBox 358"/>
          <p:cNvSpPr txBox="1"/>
          <p:nvPr/>
        </p:nvSpPr>
        <p:spPr>
          <a:xfrm>
            <a:off x="1371600" y="3429001"/>
            <a:ext cx="3657600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b="1" baseline="0" dirty="0" smtClean="0">
                <a:latin typeface="Tahoma"/>
                <a:cs typeface="Tahoma"/>
              </a:rPr>
              <a:t>3. Clustering hyperedges into “metaclusters”</a:t>
            </a:r>
          </a:p>
        </p:txBody>
      </p:sp>
      <p:sp>
        <p:nvSpPr>
          <p:cNvPr id="360" name="TextBox 359"/>
          <p:cNvSpPr txBox="1"/>
          <p:nvPr/>
        </p:nvSpPr>
        <p:spPr>
          <a:xfrm>
            <a:off x="4953000" y="990600"/>
            <a:ext cx="4038600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b="1" baseline="0" dirty="0" smtClean="0">
                <a:latin typeface="Tahoma"/>
                <a:cs typeface="Tahoma"/>
              </a:rPr>
              <a:t>4. Each point choose a final metacluster by voting</a:t>
            </a:r>
          </a:p>
        </p:txBody>
      </p:sp>
      <p:grpSp>
        <p:nvGrpSpPr>
          <p:cNvPr id="232" name="Group 163"/>
          <p:cNvGrpSpPr/>
          <p:nvPr/>
        </p:nvGrpSpPr>
        <p:grpSpPr>
          <a:xfrm>
            <a:off x="7543800" y="1316182"/>
            <a:ext cx="1371600" cy="1122218"/>
            <a:chOff x="381000" y="4578928"/>
            <a:chExt cx="2133600" cy="1745672"/>
          </a:xfrm>
        </p:grpSpPr>
        <p:grpSp>
          <p:nvGrpSpPr>
            <p:cNvPr id="361" name="Group 183"/>
            <p:cNvGrpSpPr/>
            <p:nvPr/>
          </p:nvGrpSpPr>
          <p:grpSpPr>
            <a:xfrm>
              <a:off x="381000" y="4578928"/>
              <a:ext cx="2133600" cy="1745672"/>
              <a:chOff x="1143000" y="4267200"/>
              <a:chExt cx="2607734" cy="2133600"/>
            </a:xfrm>
          </p:grpSpPr>
          <p:grpSp>
            <p:nvGrpSpPr>
              <p:cNvPr id="362" name="Group 127"/>
              <p:cNvGrpSpPr/>
              <p:nvPr/>
            </p:nvGrpSpPr>
            <p:grpSpPr>
              <a:xfrm>
                <a:off x="1143000" y="4267200"/>
                <a:ext cx="2607734" cy="2133600"/>
                <a:chOff x="9144000" y="762000"/>
                <a:chExt cx="2514600" cy="2057400"/>
              </a:xfrm>
            </p:grpSpPr>
            <p:grpSp>
              <p:nvGrpSpPr>
                <p:cNvPr id="370" name="Group 568"/>
                <p:cNvGrpSpPr/>
                <p:nvPr/>
              </p:nvGrpSpPr>
              <p:grpSpPr>
                <a:xfrm>
                  <a:off x="9144000" y="762000"/>
                  <a:ext cx="2514600" cy="2057400"/>
                  <a:chOff x="5257800" y="4343400"/>
                  <a:chExt cx="2514600" cy="2057400"/>
                </a:xfrm>
              </p:grpSpPr>
              <p:grpSp>
                <p:nvGrpSpPr>
                  <p:cNvPr id="372" name="Group 556"/>
                  <p:cNvGrpSpPr/>
                  <p:nvPr/>
                </p:nvGrpSpPr>
                <p:grpSpPr>
                  <a:xfrm>
                    <a:off x="5486400" y="4419600"/>
                    <a:ext cx="2057400" cy="1815353"/>
                    <a:chOff x="5181600" y="4558553"/>
                    <a:chExt cx="1828800" cy="1613647"/>
                  </a:xfrm>
                </p:grpSpPr>
                <p:sp>
                  <p:nvSpPr>
                    <p:cNvPr id="380" name="Oval 379"/>
                    <p:cNvSpPr/>
                    <p:nvPr/>
                  </p:nvSpPr>
                  <p:spPr>
                    <a:xfrm>
                      <a:off x="5181600" y="4666129"/>
                      <a:ext cx="215153" cy="215153"/>
                    </a:xfrm>
                    <a:prstGeom prst="ellipse">
                      <a:avLst/>
                    </a:prstGeom>
                    <a:solidFill>
                      <a:schemeClr val="tx2"/>
                    </a:solidFill>
                    <a:ln>
                      <a:solidFill>
                        <a:schemeClr val="bg1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381" name="Oval 380"/>
                    <p:cNvSpPr/>
                    <p:nvPr/>
                  </p:nvSpPr>
                  <p:spPr>
                    <a:xfrm>
                      <a:off x="5289176" y="4881282"/>
                      <a:ext cx="215153" cy="215153"/>
                    </a:xfrm>
                    <a:prstGeom prst="ellipse">
                      <a:avLst/>
                    </a:prstGeom>
                    <a:solidFill>
                      <a:schemeClr val="tx2"/>
                    </a:solidFill>
                    <a:ln>
                      <a:solidFill>
                        <a:schemeClr val="bg1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382" name="Oval 381"/>
                    <p:cNvSpPr/>
                    <p:nvPr/>
                  </p:nvSpPr>
                  <p:spPr>
                    <a:xfrm>
                      <a:off x="5504329" y="4773706"/>
                      <a:ext cx="215153" cy="215153"/>
                    </a:xfrm>
                    <a:prstGeom prst="ellipse">
                      <a:avLst/>
                    </a:prstGeom>
                    <a:solidFill>
                      <a:schemeClr val="tx2"/>
                    </a:solidFill>
                    <a:ln>
                      <a:solidFill>
                        <a:schemeClr val="bg1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383" name="Oval 382"/>
                    <p:cNvSpPr/>
                    <p:nvPr/>
                  </p:nvSpPr>
                  <p:spPr>
                    <a:xfrm>
                      <a:off x="5611906" y="5741894"/>
                      <a:ext cx="215153" cy="215153"/>
                    </a:xfrm>
                    <a:prstGeom prst="ellipse">
                      <a:avLst/>
                    </a:prstGeom>
                    <a:solidFill>
                      <a:schemeClr val="tx2"/>
                    </a:solidFill>
                    <a:ln>
                      <a:noFill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384" name="Oval 383"/>
                    <p:cNvSpPr/>
                    <p:nvPr/>
                  </p:nvSpPr>
                  <p:spPr>
                    <a:xfrm>
                      <a:off x="5504329" y="5526741"/>
                      <a:ext cx="215153" cy="215153"/>
                    </a:xfrm>
                    <a:prstGeom prst="ellipse">
                      <a:avLst/>
                    </a:prstGeom>
                    <a:solidFill>
                      <a:schemeClr val="tx2"/>
                    </a:solidFill>
                    <a:ln>
                      <a:noFill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385" name="Oval 384"/>
                    <p:cNvSpPr/>
                    <p:nvPr/>
                  </p:nvSpPr>
                  <p:spPr>
                    <a:xfrm>
                      <a:off x="5396753" y="5741894"/>
                      <a:ext cx="215153" cy="215153"/>
                    </a:xfrm>
                    <a:prstGeom prst="ellipse">
                      <a:avLst/>
                    </a:prstGeom>
                    <a:solidFill>
                      <a:schemeClr val="tx2"/>
                    </a:solidFill>
                    <a:ln>
                      <a:noFill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386" name="Oval 385"/>
                    <p:cNvSpPr/>
                    <p:nvPr/>
                  </p:nvSpPr>
                  <p:spPr>
                    <a:xfrm>
                      <a:off x="5396753" y="5204012"/>
                      <a:ext cx="215153" cy="215153"/>
                    </a:xfrm>
                    <a:prstGeom prst="ellipse">
                      <a:avLst/>
                    </a:prstGeom>
                    <a:solidFill>
                      <a:schemeClr val="tx2"/>
                    </a:solidFill>
                    <a:ln>
                      <a:noFill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387" name="Oval 386"/>
                    <p:cNvSpPr/>
                    <p:nvPr/>
                  </p:nvSpPr>
                  <p:spPr>
                    <a:xfrm>
                      <a:off x="6149788" y="5741894"/>
                      <a:ext cx="215153" cy="215153"/>
                    </a:xfrm>
                    <a:prstGeom prst="ellipse">
                      <a:avLst/>
                    </a:prstGeom>
                    <a:solidFill>
                      <a:schemeClr val="tx2"/>
                    </a:solidFill>
                    <a:ln>
                      <a:solidFill>
                        <a:schemeClr val="bg1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388" name="Oval 387"/>
                    <p:cNvSpPr/>
                    <p:nvPr/>
                  </p:nvSpPr>
                  <p:spPr>
                    <a:xfrm>
                      <a:off x="5827059" y="5741894"/>
                      <a:ext cx="215153" cy="215153"/>
                    </a:xfrm>
                    <a:prstGeom prst="ellipse">
                      <a:avLst/>
                    </a:prstGeom>
                    <a:solidFill>
                      <a:schemeClr val="tx2"/>
                    </a:solidFill>
                    <a:ln>
                      <a:noFill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389" name="Oval 388"/>
                    <p:cNvSpPr/>
                    <p:nvPr/>
                  </p:nvSpPr>
                  <p:spPr>
                    <a:xfrm>
                      <a:off x="6149788" y="5526741"/>
                      <a:ext cx="215153" cy="215153"/>
                    </a:xfrm>
                    <a:prstGeom prst="ellipse">
                      <a:avLst/>
                    </a:prstGeom>
                    <a:solidFill>
                      <a:schemeClr val="tx2"/>
                    </a:solidFill>
                    <a:ln>
                      <a:solidFill>
                        <a:schemeClr val="bg1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390" name="Oval 389"/>
                    <p:cNvSpPr/>
                    <p:nvPr/>
                  </p:nvSpPr>
                  <p:spPr>
                    <a:xfrm>
                      <a:off x="6472518" y="5419165"/>
                      <a:ext cx="215153" cy="215153"/>
                    </a:xfrm>
                    <a:prstGeom prst="ellipse">
                      <a:avLst/>
                    </a:prstGeom>
                    <a:solidFill>
                      <a:schemeClr val="tx2"/>
                    </a:solidFill>
                    <a:ln>
                      <a:solidFill>
                        <a:schemeClr val="bg1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391" name="Oval 390"/>
                    <p:cNvSpPr/>
                    <p:nvPr/>
                  </p:nvSpPr>
                  <p:spPr>
                    <a:xfrm>
                      <a:off x="6687671" y="5634318"/>
                      <a:ext cx="215153" cy="215153"/>
                    </a:xfrm>
                    <a:prstGeom prst="ellipse">
                      <a:avLst/>
                    </a:prstGeom>
                    <a:solidFill>
                      <a:schemeClr val="tx2"/>
                    </a:solidFill>
                    <a:ln>
                      <a:solidFill>
                        <a:schemeClr val="bg1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392" name="Oval 391"/>
                    <p:cNvSpPr/>
                    <p:nvPr/>
                  </p:nvSpPr>
                  <p:spPr>
                    <a:xfrm>
                      <a:off x="6795247" y="5311588"/>
                      <a:ext cx="215153" cy="215153"/>
                    </a:xfrm>
                    <a:prstGeom prst="ellipse">
                      <a:avLst/>
                    </a:prstGeom>
                    <a:solidFill>
                      <a:schemeClr val="tx2"/>
                    </a:solidFill>
                    <a:ln>
                      <a:solidFill>
                        <a:schemeClr val="bg1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393" name="Oval 392"/>
                    <p:cNvSpPr/>
                    <p:nvPr/>
                  </p:nvSpPr>
                  <p:spPr>
                    <a:xfrm>
                      <a:off x="6364941" y="5096435"/>
                      <a:ext cx="215153" cy="215153"/>
                    </a:xfrm>
                    <a:prstGeom prst="ellipse">
                      <a:avLst/>
                    </a:prstGeom>
                    <a:solidFill>
                      <a:schemeClr val="tx2"/>
                    </a:solidFill>
                    <a:ln>
                      <a:solidFill>
                        <a:schemeClr val="bg1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394" name="Oval 393"/>
                    <p:cNvSpPr/>
                    <p:nvPr/>
                  </p:nvSpPr>
                  <p:spPr>
                    <a:xfrm>
                      <a:off x="6472518" y="5741894"/>
                      <a:ext cx="215153" cy="215153"/>
                    </a:xfrm>
                    <a:prstGeom prst="ellipse">
                      <a:avLst/>
                    </a:prstGeom>
                    <a:solidFill>
                      <a:schemeClr val="tx2"/>
                    </a:solidFill>
                    <a:ln>
                      <a:solidFill>
                        <a:schemeClr val="bg1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395" name="Oval 394"/>
                    <p:cNvSpPr/>
                    <p:nvPr/>
                  </p:nvSpPr>
                  <p:spPr>
                    <a:xfrm>
                      <a:off x="5611906" y="5957047"/>
                      <a:ext cx="215153" cy="215153"/>
                    </a:xfrm>
                    <a:prstGeom prst="ellipse">
                      <a:avLst/>
                    </a:prstGeom>
                    <a:solidFill>
                      <a:schemeClr val="tx2"/>
                    </a:solidFill>
                    <a:ln>
                      <a:noFill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396" name="Oval 395"/>
                    <p:cNvSpPr/>
                    <p:nvPr/>
                  </p:nvSpPr>
                  <p:spPr>
                    <a:xfrm>
                      <a:off x="6257365" y="5311588"/>
                      <a:ext cx="215153" cy="215153"/>
                    </a:xfrm>
                    <a:prstGeom prst="ellipse">
                      <a:avLst/>
                    </a:prstGeom>
                    <a:solidFill>
                      <a:schemeClr val="tx2"/>
                    </a:solidFill>
                    <a:ln>
                      <a:solidFill>
                        <a:schemeClr val="bg1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397" name="Oval 396"/>
                    <p:cNvSpPr/>
                    <p:nvPr/>
                  </p:nvSpPr>
                  <p:spPr>
                    <a:xfrm>
                      <a:off x="6795247" y="5849471"/>
                      <a:ext cx="215153" cy="215153"/>
                    </a:xfrm>
                    <a:prstGeom prst="ellipse">
                      <a:avLst/>
                    </a:prstGeom>
                    <a:solidFill>
                      <a:schemeClr val="tx2"/>
                    </a:solidFill>
                    <a:ln>
                      <a:solidFill>
                        <a:schemeClr val="bg1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398" name="Oval 397"/>
                    <p:cNvSpPr/>
                    <p:nvPr/>
                  </p:nvSpPr>
                  <p:spPr>
                    <a:xfrm>
                      <a:off x="5396753" y="4558553"/>
                      <a:ext cx="215153" cy="215153"/>
                    </a:xfrm>
                    <a:prstGeom prst="ellipse">
                      <a:avLst/>
                    </a:prstGeom>
                    <a:solidFill>
                      <a:schemeClr val="tx2"/>
                    </a:solidFill>
                    <a:ln>
                      <a:solidFill>
                        <a:schemeClr val="bg1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p:sp>
                <p:nvSpPr>
                  <p:cNvPr id="379" name="Rectangle 378"/>
                  <p:cNvSpPr/>
                  <p:nvPr/>
                </p:nvSpPr>
                <p:spPr>
                  <a:xfrm>
                    <a:off x="5257800" y="4343400"/>
                    <a:ext cx="2514600" cy="205740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373" name="Group 578"/>
                <p:cNvGrpSpPr/>
                <p:nvPr/>
              </p:nvGrpSpPr>
              <p:grpSpPr>
                <a:xfrm>
                  <a:off x="10179625" y="835480"/>
                  <a:ext cx="1209554" cy="150721"/>
                  <a:chOff x="6004615" y="3644050"/>
                  <a:chExt cx="2155086" cy="254157"/>
                </a:xfrm>
              </p:grpSpPr>
              <p:sp>
                <p:nvSpPr>
                  <p:cNvPr id="374" name="Oval 373"/>
                  <p:cNvSpPr/>
                  <p:nvPr/>
                </p:nvSpPr>
                <p:spPr>
                  <a:xfrm>
                    <a:off x="6004615" y="3663256"/>
                    <a:ext cx="234950" cy="234951"/>
                  </a:xfrm>
                  <a:prstGeom prst="ellipse">
                    <a:avLst/>
                  </a:prstGeom>
                  <a:solidFill>
                    <a:schemeClr val="bg2">
                      <a:lumMod val="90000"/>
                    </a:schemeClr>
                  </a:solidFill>
                  <a:ln>
                    <a:solidFill>
                      <a:srgbClr val="131313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375" name="Oval 374"/>
                  <p:cNvSpPr/>
                  <p:nvPr/>
                </p:nvSpPr>
                <p:spPr>
                  <a:xfrm>
                    <a:off x="6559586" y="3644050"/>
                    <a:ext cx="234950" cy="234951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376" name="Oval 375"/>
                  <p:cNvSpPr/>
                  <p:nvPr/>
                </p:nvSpPr>
                <p:spPr>
                  <a:xfrm>
                    <a:off x="7924751" y="3644052"/>
                    <a:ext cx="234950" cy="234951"/>
                  </a:xfrm>
                  <a:prstGeom prst="ellipse">
                    <a:avLst/>
                  </a:prstGeom>
                  <a:solidFill>
                    <a:schemeClr val="bg1">
                      <a:lumMod val="50000"/>
                    </a:schemeClr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377" name="Oval 376"/>
                  <p:cNvSpPr/>
                  <p:nvPr/>
                </p:nvSpPr>
                <p:spPr>
                  <a:xfrm>
                    <a:off x="7284706" y="3644052"/>
                    <a:ext cx="234950" cy="234951"/>
                  </a:xfrm>
                  <a:prstGeom prst="ellipse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>
                    <a:solidFill>
                      <a:srgbClr val="131313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</p:grpSp>
          <p:sp>
            <p:nvSpPr>
              <p:cNvPr id="371" name="Rectangle 370"/>
              <p:cNvSpPr/>
              <p:nvPr/>
            </p:nvSpPr>
            <p:spPr>
              <a:xfrm>
                <a:off x="1524000" y="5029200"/>
                <a:ext cx="457200" cy="381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sys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cxnSp>
          <p:nvCxnSpPr>
            <p:cNvPr id="363" name="Straight Connector 362"/>
            <p:cNvCxnSpPr>
              <a:stCxn id="374" idx="3"/>
              <a:endCxn id="371" idx="3"/>
            </p:cNvCxnSpPr>
            <p:nvPr/>
          </p:nvCxnSpPr>
          <p:spPr>
            <a:xfrm flipH="1">
              <a:off x="1066800" y="4751846"/>
              <a:ext cx="209298" cy="6064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4" name="Straight Connector 363"/>
            <p:cNvCxnSpPr>
              <a:stCxn id="375" idx="3"/>
              <a:endCxn id="371" idx="3"/>
            </p:cNvCxnSpPr>
            <p:nvPr/>
          </p:nvCxnSpPr>
          <p:spPr>
            <a:xfrm flipH="1">
              <a:off x="1066800" y="4742182"/>
              <a:ext cx="473585" cy="61606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" name="Straight Connector 364"/>
            <p:cNvCxnSpPr>
              <a:stCxn id="377" idx="3"/>
              <a:endCxn id="371" idx="3"/>
            </p:cNvCxnSpPr>
            <p:nvPr/>
          </p:nvCxnSpPr>
          <p:spPr>
            <a:xfrm flipH="1">
              <a:off x="1066800" y="4742183"/>
              <a:ext cx="818898" cy="61606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6" name="Straight Connector 365"/>
            <p:cNvCxnSpPr>
              <a:stCxn id="376" idx="3"/>
              <a:endCxn id="371" idx="3"/>
            </p:cNvCxnSpPr>
            <p:nvPr/>
          </p:nvCxnSpPr>
          <p:spPr>
            <a:xfrm flipH="1">
              <a:off x="1066800" y="4742183"/>
              <a:ext cx="1123698" cy="61606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67" name="Plus 366"/>
            <p:cNvSpPr/>
            <p:nvPr/>
          </p:nvSpPr>
          <p:spPr>
            <a:xfrm>
              <a:off x="1371600" y="4648200"/>
              <a:ext cx="152400" cy="152400"/>
            </a:xfrm>
            <a:prstGeom prst="mathPlus">
              <a:avLst/>
            </a:prstGeom>
            <a:solidFill>
              <a:srgbClr val="144A9B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8" name="Plus 367"/>
            <p:cNvSpPr/>
            <p:nvPr/>
          </p:nvSpPr>
          <p:spPr>
            <a:xfrm>
              <a:off x="1676400" y="4648200"/>
              <a:ext cx="152400" cy="152400"/>
            </a:xfrm>
            <a:prstGeom prst="mathPlus">
              <a:avLst/>
            </a:prstGeom>
            <a:solidFill>
              <a:srgbClr val="144A9B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9" name="Plus 368"/>
            <p:cNvSpPr/>
            <p:nvPr/>
          </p:nvSpPr>
          <p:spPr>
            <a:xfrm>
              <a:off x="1981200" y="4648200"/>
              <a:ext cx="152400" cy="152400"/>
            </a:xfrm>
            <a:prstGeom prst="mathPlus">
              <a:avLst/>
            </a:prstGeom>
            <a:solidFill>
              <a:srgbClr val="144A9B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Decision points: first and second stage clustering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B206ADB-BCB7-498D-B4CB-648C2FEF58B0}" type="datetime1">
              <a:rPr lang="en-US" smtClean="0"/>
              <a:pPr>
                <a:defRPr/>
              </a:pPr>
              <a:t>1/4/2016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2E37EE9-18D6-421F-8DC1-52C21541CEAC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11" name="Oval 10"/>
          <p:cNvSpPr/>
          <p:nvPr/>
        </p:nvSpPr>
        <p:spPr>
          <a:xfrm>
            <a:off x="457200" y="2353509"/>
            <a:ext cx="152400" cy="1524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14" name="Oval 13"/>
          <p:cNvSpPr/>
          <p:nvPr/>
        </p:nvSpPr>
        <p:spPr>
          <a:xfrm>
            <a:off x="457200" y="2658309"/>
            <a:ext cx="152400" cy="1524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15" name="Oval 14"/>
          <p:cNvSpPr/>
          <p:nvPr/>
        </p:nvSpPr>
        <p:spPr>
          <a:xfrm>
            <a:off x="457200" y="2963109"/>
            <a:ext cx="152400" cy="1524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16" name="Oval 15"/>
          <p:cNvSpPr/>
          <p:nvPr/>
        </p:nvSpPr>
        <p:spPr>
          <a:xfrm>
            <a:off x="457200" y="3344109"/>
            <a:ext cx="152400" cy="1524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17" name="Oval 16"/>
          <p:cNvSpPr/>
          <p:nvPr/>
        </p:nvSpPr>
        <p:spPr>
          <a:xfrm>
            <a:off x="457200" y="3648909"/>
            <a:ext cx="152400" cy="1524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5</a:t>
            </a:r>
            <a:endParaRPr lang="en-US" sz="1000" dirty="0"/>
          </a:p>
        </p:txBody>
      </p:sp>
      <p:sp>
        <p:nvSpPr>
          <p:cNvPr id="18" name="Double Bracket 17"/>
          <p:cNvSpPr/>
          <p:nvPr/>
        </p:nvSpPr>
        <p:spPr>
          <a:xfrm>
            <a:off x="685800" y="2201109"/>
            <a:ext cx="3886200" cy="2057400"/>
          </a:xfrm>
          <a:prstGeom prst="bracketPair">
            <a:avLst/>
          </a:prstGeom>
          <a:noFill/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381000" y="1896309"/>
            <a:ext cx="3209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id</a:t>
            </a:r>
            <a:endParaRPr lang="en-US" sz="1400" dirty="0"/>
          </a:p>
        </p:txBody>
      </p:sp>
      <p:sp>
        <p:nvSpPr>
          <p:cNvPr id="20" name="TextBox 19"/>
          <p:cNvSpPr txBox="1"/>
          <p:nvPr/>
        </p:nvSpPr>
        <p:spPr>
          <a:xfrm>
            <a:off x="914400" y="1896309"/>
            <a:ext cx="381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feature1	feature2	feature3	feature4</a:t>
            </a:r>
            <a:endParaRPr lang="en-US" sz="1400" dirty="0"/>
          </a:p>
        </p:txBody>
      </p:sp>
      <p:grpSp>
        <p:nvGrpSpPr>
          <p:cNvPr id="21" name="Group 20"/>
          <p:cNvGrpSpPr/>
          <p:nvPr/>
        </p:nvGrpSpPr>
        <p:grpSpPr>
          <a:xfrm>
            <a:off x="1219200" y="2353509"/>
            <a:ext cx="2895600" cy="1752600"/>
            <a:chOff x="1295400" y="1600200"/>
            <a:chExt cx="2819400" cy="1524000"/>
          </a:xfrm>
        </p:grpSpPr>
        <p:cxnSp>
          <p:nvCxnSpPr>
            <p:cNvPr id="22" name="Straight Arrow Connector 21"/>
            <p:cNvCxnSpPr/>
            <p:nvPr/>
          </p:nvCxnSpPr>
          <p:spPr>
            <a:xfrm>
              <a:off x="1295400" y="1600200"/>
              <a:ext cx="0" cy="152400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/>
            <p:nvPr/>
          </p:nvCxnSpPr>
          <p:spPr>
            <a:xfrm>
              <a:off x="2209800" y="1600200"/>
              <a:ext cx="0" cy="152400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/>
            <p:nvPr/>
          </p:nvCxnSpPr>
          <p:spPr>
            <a:xfrm>
              <a:off x="3200400" y="1600200"/>
              <a:ext cx="0" cy="152400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>
              <a:off x="4114800" y="1600200"/>
              <a:ext cx="0" cy="152400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/>
          <p:cNvSpPr txBox="1"/>
          <p:nvPr/>
        </p:nvSpPr>
        <p:spPr>
          <a:xfrm>
            <a:off x="381000" y="3874532"/>
            <a:ext cx="3193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…</a:t>
            </a:r>
            <a:endParaRPr lang="en-US" sz="1400" dirty="0"/>
          </a:p>
        </p:txBody>
      </p:sp>
      <p:sp>
        <p:nvSpPr>
          <p:cNvPr id="27" name="Right Brace 26"/>
          <p:cNvSpPr/>
          <p:nvPr/>
        </p:nvSpPr>
        <p:spPr>
          <a:xfrm>
            <a:off x="4876800" y="2277309"/>
            <a:ext cx="304800" cy="1447800"/>
          </a:xfrm>
          <a:prstGeom prst="rightBrace">
            <a:avLst/>
          </a:prstGeom>
          <a:ln w="38100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ight Brace 27"/>
          <p:cNvSpPr/>
          <p:nvPr/>
        </p:nvSpPr>
        <p:spPr>
          <a:xfrm>
            <a:off x="4648200" y="2810709"/>
            <a:ext cx="304800" cy="1447800"/>
          </a:xfrm>
          <a:prstGeom prst="rightBrace">
            <a:avLst/>
          </a:prstGeom>
          <a:ln w="38100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ight Brace 28"/>
          <p:cNvSpPr/>
          <p:nvPr/>
        </p:nvSpPr>
        <p:spPr>
          <a:xfrm rot="5400000">
            <a:off x="1524000" y="3691355"/>
            <a:ext cx="304800" cy="1524000"/>
          </a:xfrm>
          <a:prstGeom prst="rightBrace">
            <a:avLst/>
          </a:prstGeom>
          <a:ln w="38100">
            <a:solidFill>
              <a:srgbClr val="7030A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ight Brace 29"/>
          <p:cNvSpPr/>
          <p:nvPr/>
        </p:nvSpPr>
        <p:spPr>
          <a:xfrm rot="5400000">
            <a:off x="3505200" y="3691355"/>
            <a:ext cx="304800" cy="1524000"/>
          </a:xfrm>
          <a:prstGeom prst="rightBrace">
            <a:avLst/>
          </a:prstGeom>
          <a:ln w="38100">
            <a:solidFill>
              <a:srgbClr val="7030A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228600" y="4673025"/>
            <a:ext cx="5181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Distribute by feature:</a:t>
            </a:r>
          </a:p>
          <a:p>
            <a:pPr algn="ctr"/>
            <a:r>
              <a:rPr lang="en-US" sz="1600" dirty="0" smtClean="0"/>
              <a:t>Cluster the entire dataset by different </a:t>
            </a:r>
            <a:r>
              <a:rPr lang="en-US" sz="1600" b="1" dirty="0" smtClean="0">
                <a:solidFill>
                  <a:srgbClr val="7030A0"/>
                </a:solidFill>
              </a:rPr>
              <a:t>subsets of features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181600" y="2810709"/>
            <a:ext cx="4038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C00000"/>
                </a:solidFill>
              </a:rPr>
              <a:t>Overlapping samples:</a:t>
            </a:r>
          </a:p>
          <a:p>
            <a:pPr>
              <a:buFont typeface="Arial" pitchFamily="34" charset="0"/>
              <a:buChar char="•"/>
            </a:pPr>
            <a:r>
              <a:rPr lang="en-US" sz="1600" dirty="0" smtClean="0"/>
              <a:t> Cluster a random partition of the dataset</a:t>
            </a:r>
          </a:p>
          <a:p>
            <a:pPr>
              <a:buFont typeface="Arial" pitchFamily="34" charset="0"/>
              <a:buChar char="•"/>
            </a:pPr>
            <a:r>
              <a:rPr lang="en-US" sz="1600" dirty="0" smtClean="0"/>
              <a:t> Each point needs to be in multiple partitions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953000" y="5181600"/>
            <a:ext cx="40386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accent6">
                    <a:lumMod val="50000"/>
                  </a:schemeClr>
                </a:solidFill>
              </a:rPr>
              <a:t>Bootstrap samples:</a:t>
            </a:r>
          </a:p>
          <a:p>
            <a:pPr>
              <a:buFont typeface="Arial" pitchFamily="34" charset="0"/>
              <a:buChar char="•"/>
            </a:pPr>
            <a:r>
              <a:rPr lang="en-US" sz="1600" dirty="0" smtClean="0"/>
              <a:t> Cluster a random partition of the dataset; output “predictive models”</a:t>
            </a:r>
          </a:p>
          <a:p>
            <a:pPr>
              <a:buFont typeface="Arial" pitchFamily="34" charset="0"/>
              <a:buChar char="•"/>
            </a:pPr>
            <a:r>
              <a:rPr lang="en-US" sz="1600" dirty="0" smtClean="0"/>
              <a:t> Assign all points to predicted cluster labels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990600" y="1078468"/>
            <a:ext cx="716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The algorithm chosen in the generation of clustering assignments matters</a:t>
            </a:r>
            <a:endParaRPr lang="en-US" b="1" dirty="0" smtClean="0"/>
          </a:p>
        </p:txBody>
      </p:sp>
      <p:sp>
        <p:nvSpPr>
          <p:cNvPr id="35" name="TextBox 34"/>
          <p:cNvSpPr txBox="1"/>
          <p:nvPr/>
        </p:nvSpPr>
        <p:spPr>
          <a:xfrm>
            <a:off x="533400" y="1600200"/>
            <a:ext cx="4038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Dataset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Walkthrough: ensemble clustering on 20k smiley face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B206ADB-BCB7-498D-B4CB-648C2FEF58B0}" type="datetime1">
              <a:rPr lang="en-US" smtClean="0"/>
              <a:pPr>
                <a:defRPr/>
              </a:pPr>
              <a:t>1/4/2016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2E37EE9-18D6-421F-8DC1-52C21541CEAC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04800" y="1295400"/>
            <a:ext cx="35814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aseline="0" dirty="0" smtClean="0">
                <a:latin typeface="Tahoma"/>
                <a:cs typeface="Tahoma"/>
              </a:rPr>
              <a:t>Workflow: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baseline="0" dirty="0" smtClean="0">
                <a:latin typeface="Tahoma"/>
                <a:cs typeface="Tahoma"/>
              </a:rPr>
              <a:t>Draw a random multivariate normal vector </a:t>
            </a:r>
            <a:r>
              <a:rPr lang="en-US" sz="2000" b="1" baseline="0" dirty="0" smtClean="0">
                <a:latin typeface="Tahoma"/>
                <a:cs typeface="Tahoma"/>
              </a:rPr>
              <a:t>r</a:t>
            </a:r>
            <a:r>
              <a:rPr lang="en-US" sz="2000" baseline="0" dirty="0" smtClean="0">
                <a:latin typeface="Tahoma"/>
                <a:cs typeface="Tahoma"/>
              </a:rPr>
              <a:t> ~ N(</a:t>
            </a:r>
            <a:r>
              <a:rPr lang="en-US" sz="2000" b="1" baseline="0" dirty="0" smtClean="0">
                <a:latin typeface="Tahoma"/>
                <a:cs typeface="Tahoma"/>
              </a:rPr>
              <a:t>0</a:t>
            </a:r>
            <a:r>
              <a:rPr lang="en-US" sz="2000" baseline="0" dirty="0" smtClean="0">
                <a:latin typeface="Tahoma"/>
                <a:cs typeface="Tahoma"/>
              </a:rPr>
              <a:t>,</a:t>
            </a:r>
            <a:r>
              <a:rPr lang="en-US" sz="2000" b="1" baseline="0" dirty="0" smtClean="0">
                <a:latin typeface="Tahoma"/>
                <a:cs typeface="Tahoma"/>
              </a:rPr>
              <a:t>I</a:t>
            </a:r>
            <a:r>
              <a:rPr lang="en-US" sz="2000" baseline="0" dirty="0" smtClean="0">
                <a:latin typeface="Tahoma"/>
                <a:cs typeface="Tahoma"/>
              </a:rPr>
              <a:t>)</a:t>
            </a:r>
            <a:endParaRPr lang="en-US" sz="2000" b="1" baseline="0" dirty="0" smtClean="0">
              <a:latin typeface="Tahoma"/>
              <a:cs typeface="Tahoma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000" baseline="0" dirty="0" smtClean="0">
                <a:latin typeface="Tahoma"/>
                <a:cs typeface="Tahoma"/>
              </a:rPr>
              <a:t>Project data: </a:t>
            </a:r>
            <a:r>
              <a:rPr lang="en-US" sz="2000" b="1" baseline="0" dirty="0" smtClean="0">
                <a:latin typeface="Tahoma"/>
                <a:cs typeface="Tahoma"/>
              </a:rPr>
              <a:t>y</a:t>
            </a:r>
            <a:r>
              <a:rPr lang="en-US" sz="2000" baseline="0" dirty="0" smtClean="0">
                <a:latin typeface="Tahoma"/>
                <a:cs typeface="Tahoma"/>
              </a:rPr>
              <a:t> = </a:t>
            </a:r>
            <a:r>
              <a:rPr lang="en-US" sz="2000" b="1" baseline="0" dirty="0" smtClean="0">
                <a:latin typeface="Tahoma"/>
                <a:cs typeface="Tahoma"/>
              </a:rPr>
              <a:t>x</a:t>
            </a:r>
            <a:r>
              <a:rPr lang="en-US" sz="2000" baseline="0" dirty="0" smtClean="0">
                <a:latin typeface="Tahoma"/>
                <a:cs typeface="Tahoma"/>
              </a:rPr>
              <a:t>*</a:t>
            </a:r>
            <a:r>
              <a:rPr lang="en-US" sz="2000" b="1" baseline="0" dirty="0" smtClean="0">
                <a:latin typeface="Tahoma"/>
                <a:cs typeface="Tahoma"/>
              </a:rPr>
              <a:t>r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baseline="0" dirty="0" smtClean="0">
                <a:latin typeface="Tahoma"/>
                <a:cs typeface="Tahoma"/>
              </a:rPr>
              <a:t>k-means on </a:t>
            </a:r>
            <a:r>
              <a:rPr lang="en-US" sz="2000" b="1" baseline="0" dirty="0" smtClean="0">
                <a:latin typeface="Tahoma"/>
                <a:cs typeface="Tahoma"/>
              </a:rPr>
              <a:t>y </a:t>
            </a:r>
            <a:r>
              <a:rPr lang="en-US" sz="2000" baseline="0" dirty="0" smtClean="0">
                <a:latin typeface="Tahoma"/>
                <a:cs typeface="Tahoma"/>
              </a:rPr>
              <a:t>(k=20)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baseline="0" dirty="0" smtClean="0">
                <a:latin typeface="Tahoma"/>
                <a:cs typeface="Tahoma"/>
              </a:rPr>
              <a:t>Repeat many times (80)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81000" y="4724400"/>
            <a:ext cx="3048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aseline="0" dirty="0" smtClean="0">
                <a:latin typeface="Tahoma"/>
                <a:cs typeface="Tahoma"/>
              </a:rPr>
              <a:t>Output is first stage cluster assignments:</a:t>
            </a:r>
          </a:p>
          <a:p>
            <a:r>
              <a:rPr lang="en-US" sz="2000" baseline="0" dirty="0" smtClean="0">
                <a:latin typeface="Tahoma"/>
                <a:cs typeface="Tahoma"/>
              </a:rPr>
              <a:t>(node; iteration; label)</a:t>
            </a:r>
          </a:p>
        </p:txBody>
      </p:sp>
      <p:pic>
        <p:nvPicPr>
          <p:cNvPr id="9" name="Picture 8" descr="smiley_projections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810000" y="990600"/>
            <a:ext cx="4800600" cy="48006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886200" y="5791200"/>
            <a:ext cx="4953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baseline="0" dirty="0" smtClean="0">
                <a:latin typeface="Tahoma"/>
                <a:cs typeface="Tahoma"/>
              </a:rPr>
              <a:t>Random projection </a:t>
            </a:r>
            <a:r>
              <a:rPr lang="en-US" sz="1200" i="1" baseline="0" dirty="0" err="1" smtClean="0">
                <a:latin typeface="Tahoma"/>
                <a:cs typeface="Tahoma"/>
              </a:rPr>
              <a:t>kmeans</a:t>
            </a:r>
            <a:r>
              <a:rPr lang="en-US" sz="1200" i="1" baseline="0" dirty="0" smtClean="0">
                <a:latin typeface="Tahoma"/>
                <a:cs typeface="Tahoma"/>
              </a:rPr>
              <a:t>  first stage clusters (last four iterations)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Metaclustering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B206ADB-BCB7-498D-B4CB-648C2FEF58B0}" type="datetime1">
              <a:rPr lang="en-US" smtClean="0"/>
              <a:pPr>
                <a:defRPr/>
              </a:pPr>
              <a:t>1/4/2016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2E37EE9-18D6-421F-8DC1-52C21541CEAC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grpSp>
        <p:nvGrpSpPr>
          <p:cNvPr id="2" name="Group 27"/>
          <p:cNvGrpSpPr/>
          <p:nvPr/>
        </p:nvGrpSpPr>
        <p:grpSpPr>
          <a:xfrm>
            <a:off x="152400" y="2209800"/>
            <a:ext cx="8610600" cy="3657600"/>
            <a:chOff x="152400" y="2209800"/>
            <a:chExt cx="8610600" cy="3657600"/>
          </a:xfrm>
        </p:grpSpPr>
        <p:pic>
          <p:nvPicPr>
            <p:cNvPr id="7" name="Picture 6" descr="metaclustering_post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05400" y="2209800"/>
              <a:ext cx="3657600" cy="3657600"/>
            </a:xfrm>
            <a:prstGeom prst="rect">
              <a:avLst/>
            </a:prstGeom>
          </p:spPr>
        </p:pic>
        <p:pic>
          <p:nvPicPr>
            <p:cNvPr id="8" name="Picture 7" descr="metaclustering_pre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2400" y="2209800"/>
              <a:ext cx="3657600" cy="3657600"/>
            </a:xfrm>
            <a:prstGeom prst="rect">
              <a:avLst/>
            </a:prstGeom>
          </p:spPr>
        </p:pic>
      </p:grpSp>
      <p:sp>
        <p:nvSpPr>
          <p:cNvPr id="9" name="TextBox 8"/>
          <p:cNvSpPr txBox="1"/>
          <p:nvPr/>
        </p:nvSpPr>
        <p:spPr>
          <a:xfrm>
            <a:off x="304800" y="990600"/>
            <a:ext cx="434131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aseline="0" dirty="0" smtClean="0">
                <a:latin typeface="Tahoma"/>
                <a:cs typeface="Tahoma"/>
              </a:rPr>
              <a:t>First stage clusters: 20 clusters x 80 iterations</a:t>
            </a:r>
          </a:p>
          <a:p>
            <a:endParaRPr lang="en-US" sz="1600" baseline="0" dirty="0" smtClean="0">
              <a:latin typeface="Tahoma"/>
              <a:cs typeface="Tahoma"/>
            </a:endParaRPr>
          </a:p>
          <a:p>
            <a:pPr algn="ctr"/>
            <a:r>
              <a:rPr lang="en-US" sz="1600" baseline="0" dirty="0" smtClean="0">
                <a:latin typeface="Tahoma"/>
                <a:cs typeface="Tahoma"/>
              </a:rPr>
              <a:t>Colored by number of points in common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38200" y="1905000"/>
            <a:ext cx="17965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aseline="0" dirty="0" smtClean="0">
                <a:latin typeface="Tahoma"/>
                <a:cs typeface="Tahoma"/>
              </a:rPr>
              <a:t>20 clusters per iteration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 flipH="1">
            <a:off x="1143000" y="2209800"/>
            <a:ext cx="76200" cy="6096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752600" y="2085201"/>
            <a:ext cx="10271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aseline="0" dirty="0" smtClean="0">
                <a:latin typeface="Tahoma"/>
                <a:cs typeface="Tahoma"/>
              </a:rPr>
              <a:t>80 iterations</a:t>
            </a:r>
          </a:p>
        </p:txBody>
      </p:sp>
      <p:sp>
        <p:nvSpPr>
          <p:cNvPr id="17" name="Right Brace 16"/>
          <p:cNvSpPr/>
          <p:nvPr/>
        </p:nvSpPr>
        <p:spPr>
          <a:xfrm rot="16200000">
            <a:off x="2019300" y="1028700"/>
            <a:ext cx="228599" cy="2743200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3810000" y="3886200"/>
            <a:ext cx="11430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ight Brace 20"/>
          <p:cNvSpPr/>
          <p:nvPr/>
        </p:nvSpPr>
        <p:spPr>
          <a:xfrm rot="16200000">
            <a:off x="5753101" y="2171699"/>
            <a:ext cx="380999" cy="457199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3505200" y="3124200"/>
            <a:ext cx="18418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aseline="0" dirty="0" smtClean="0">
                <a:latin typeface="Tahoma"/>
                <a:cs typeface="Tahoma"/>
              </a:rPr>
              <a:t>Spectral clustering</a:t>
            </a:r>
          </a:p>
          <a:p>
            <a:pPr algn="ctr"/>
            <a:r>
              <a:rPr lang="en-US" sz="1600" baseline="0" dirty="0" smtClean="0">
                <a:latin typeface="Tahoma"/>
                <a:cs typeface="Tahoma"/>
              </a:rPr>
              <a:t> k= 6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486400" y="1905000"/>
            <a:ext cx="10358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aseline="0" dirty="0" err="1" smtClean="0">
                <a:latin typeface="Tahoma"/>
                <a:cs typeface="Tahoma"/>
              </a:rPr>
              <a:t>Metaclusters</a:t>
            </a:r>
            <a:endParaRPr lang="en-US" sz="1200" baseline="0" dirty="0" smtClean="0">
              <a:latin typeface="Tahoma"/>
              <a:cs typeface="Tahom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Voting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B206ADB-BCB7-498D-B4CB-648C2FEF58B0}" type="datetime1">
              <a:rPr lang="en-US" smtClean="0"/>
              <a:pPr>
                <a:defRPr/>
              </a:pPr>
              <a:t>1/4/2016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2E37EE9-18D6-421F-8DC1-52C21541CEAC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pic>
        <p:nvPicPr>
          <p:cNvPr id="7" name="Picture 6" descr="smiley_labels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52600" y="3657600"/>
            <a:ext cx="4572000" cy="2743200"/>
          </a:xfrm>
          <a:prstGeom prst="rect">
            <a:avLst/>
          </a:prstGeom>
        </p:spPr>
      </p:pic>
      <p:pic>
        <p:nvPicPr>
          <p:cNvPr id="8" name="Picture 7" descr="smiley_labels_4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52600" y="838200"/>
            <a:ext cx="4572000" cy="27432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33400" y="1981200"/>
            <a:ext cx="7585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aseline="0" dirty="0" smtClean="0">
                <a:latin typeface="Tahoma"/>
                <a:cs typeface="Tahoma"/>
              </a:rPr>
              <a:t>K=4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33400" y="4572000"/>
            <a:ext cx="7585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aseline="0" dirty="0" smtClean="0">
                <a:latin typeface="Tahoma"/>
                <a:cs typeface="Tahoma"/>
              </a:rPr>
              <a:t>K=6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867400" y="3276600"/>
            <a:ext cx="304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baseline="0" dirty="0" smtClean="0">
                <a:latin typeface="Tahoma"/>
                <a:cs typeface="Tahoma"/>
              </a:rPr>
              <a:t>From convex  first stage clusters to </a:t>
            </a:r>
            <a:r>
              <a:rPr lang="en-US" sz="1200" i="1" baseline="0" dirty="0" err="1" smtClean="0">
                <a:latin typeface="Tahoma"/>
                <a:cs typeface="Tahoma"/>
              </a:rPr>
              <a:t>nonconvex</a:t>
            </a:r>
            <a:r>
              <a:rPr lang="en-US" sz="1200" i="1" baseline="0" dirty="0" smtClean="0">
                <a:latin typeface="Tahoma"/>
                <a:cs typeface="Tahoma"/>
              </a:rPr>
              <a:t> </a:t>
            </a:r>
            <a:r>
              <a:rPr lang="en-US" sz="1200" i="1" baseline="0" dirty="0" err="1" smtClean="0">
                <a:latin typeface="Tahoma"/>
                <a:cs typeface="Tahoma"/>
              </a:rPr>
              <a:t>metaclusters</a:t>
            </a:r>
            <a:endParaRPr lang="en-US" sz="1200" i="1" baseline="0" dirty="0" smtClean="0">
              <a:latin typeface="Tahoma"/>
              <a:cs typeface="Tahoma"/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 flipH="1">
            <a:off x="6019800" y="3733800"/>
            <a:ext cx="1066800" cy="13716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 flipV="1">
            <a:off x="5867400" y="1752600"/>
            <a:ext cx="1143000" cy="15240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Extensions: entropy and density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B206ADB-BCB7-498D-B4CB-648C2FEF58B0}" type="datetime1">
              <a:rPr lang="en-US" smtClean="0"/>
              <a:pPr>
                <a:defRPr/>
              </a:pPr>
              <a:t>1/4/2016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2E37EE9-18D6-421F-8DC1-52C21541CEAC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pic>
        <p:nvPicPr>
          <p:cNvPr id="7" name="Picture 6" descr="smiley_outliers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71600" y="2743200"/>
            <a:ext cx="6096000" cy="36576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04801" y="914400"/>
            <a:ext cx="2590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aseline="0" dirty="0" smtClean="0">
                <a:latin typeface="Tahoma"/>
                <a:cs typeface="Tahoma"/>
              </a:rPr>
              <a:t>Entropy:</a:t>
            </a:r>
          </a:p>
          <a:p>
            <a:r>
              <a:rPr lang="en-US" sz="1600" baseline="0" dirty="0" smtClean="0">
                <a:latin typeface="Tahoma"/>
                <a:cs typeface="Tahoma"/>
              </a:rPr>
              <a:t>To what extent do your first stage clusters agree?</a:t>
            </a:r>
          </a:p>
        </p:txBody>
      </p:sp>
      <p:grpSp>
        <p:nvGrpSpPr>
          <p:cNvPr id="2" name="Group 377"/>
          <p:cNvGrpSpPr/>
          <p:nvPr/>
        </p:nvGrpSpPr>
        <p:grpSpPr>
          <a:xfrm>
            <a:off x="2438400" y="1524000"/>
            <a:ext cx="2057406" cy="1266092"/>
            <a:chOff x="8315318" y="762000"/>
            <a:chExt cx="3343282" cy="2057400"/>
          </a:xfrm>
        </p:grpSpPr>
        <p:grpSp>
          <p:nvGrpSpPr>
            <p:cNvPr id="9" name="Group 568"/>
            <p:cNvGrpSpPr/>
            <p:nvPr/>
          </p:nvGrpSpPr>
          <p:grpSpPr>
            <a:xfrm>
              <a:off x="9144000" y="762000"/>
              <a:ext cx="2514600" cy="2057400"/>
              <a:chOff x="5257800" y="4343400"/>
              <a:chExt cx="2514600" cy="2057400"/>
            </a:xfrm>
          </p:grpSpPr>
          <p:grpSp>
            <p:nvGrpSpPr>
              <p:cNvPr id="10" name="Group 556"/>
              <p:cNvGrpSpPr/>
              <p:nvPr/>
            </p:nvGrpSpPr>
            <p:grpSpPr>
              <a:xfrm>
                <a:off x="5486400" y="4419600"/>
                <a:ext cx="2057400" cy="1815353"/>
                <a:chOff x="5181600" y="4558553"/>
                <a:chExt cx="1828800" cy="1613647"/>
              </a:xfrm>
            </p:grpSpPr>
            <p:sp>
              <p:nvSpPr>
                <p:cNvPr id="52" name="Oval 51"/>
                <p:cNvSpPr/>
                <p:nvPr/>
              </p:nvSpPr>
              <p:spPr>
                <a:xfrm>
                  <a:off x="5181600" y="4666129"/>
                  <a:ext cx="215153" cy="215153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3" name="Oval 52"/>
                <p:cNvSpPr/>
                <p:nvPr/>
              </p:nvSpPr>
              <p:spPr>
                <a:xfrm>
                  <a:off x="5289176" y="4881282"/>
                  <a:ext cx="215153" cy="215153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4" name="Oval 53"/>
                <p:cNvSpPr/>
                <p:nvPr/>
              </p:nvSpPr>
              <p:spPr>
                <a:xfrm>
                  <a:off x="5504329" y="4773706"/>
                  <a:ext cx="215153" cy="215153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5" name="Oval 54"/>
                <p:cNvSpPr/>
                <p:nvPr/>
              </p:nvSpPr>
              <p:spPr>
                <a:xfrm>
                  <a:off x="5611906" y="5741894"/>
                  <a:ext cx="215153" cy="215153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6" name="Oval 55"/>
                <p:cNvSpPr/>
                <p:nvPr/>
              </p:nvSpPr>
              <p:spPr>
                <a:xfrm>
                  <a:off x="5504329" y="5526741"/>
                  <a:ext cx="215153" cy="215153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7" name="Oval 56"/>
                <p:cNvSpPr/>
                <p:nvPr/>
              </p:nvSpPr>
              <p:spPr>
                <a:xfrm>
                  <a:off x="5396753" y="5741894"/>
                  <a:ext cx="215153" cy="215153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8" name="Oval 57"/>
                <p:cNvSpPr/>
                <p:nvPr/>
              </p:nvSpPr>
              <p:spPr>
                <a:xfrm>
                  <a:off x="5396753" y="5204012"/>
                  <a:ext cx="215153" cy="215153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9" name="Oval 58"/>
                <p:cNvSpPr/>
                <p:nvPr/>
              </p:nvSpPr>
              <p:spPr>
                <a:xfrm>
                  <a:off x="6149788" y="5741894"/>
                  <a:ext cx="215153" cy="215153"/>
                </a:xfrm>
                <a:prstGeom prst="ellipse">
                  <a:avLst/>
                </a:prstGeom>
                <a:solidFill>
                  <a:srgbClr val="00B0F0"/>
                </a:solidFill>
                <a:ln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0" name="Oval 59"/>
                <p:cNvSpPr/>
                <p:nvPr/>
              </p:nvSpPr>
              <p:spPr>
                <a:xfrm>
                  <a:off x="5827059" y="5741894"/>
                  <a:ext cx="215153" cy="215153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1" name="Oval 60"/>
                <p:cNvSpPr/>
                <p:nvPr/>
              </p:nvSpPr>
              <p:spPr>
                <a:xfrm>
                  <a:off x="6149788" y="5526741"/>
                  <a:ext cx="215153" cy="215153"/>
                </a:xfrm>
                <a:prstGeom prst="ellipse">
                  <a:avLst/>
                </a:prstGeom>
                <a:solidFill>
                  <a:srgbClr val="00B0F0"/>
                </a:solidFill>
                <a:ln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2" name="Oval 61"/>
                <p:cNvSpPr/>
                <p:nvPr/>
              </p:nvSpPr>
              <p:spPr>
                <a:xfrm>
                  <a:off x="6472518" y="5419165"/>
                  <a:ext cx="215153" cy="215153"/>
                </a:xfrm>
                <a:prstGeom prst="ellipse">
                  <a:avLst/>
                </a:prstGeom>
                <a:solidFill>
                  <a:srgbClr val="00B0F0"/>
                </a:solidFill>
                <a:ln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3" name="Oval 62"/>
                <p:cNvSpPr/>
                <p:nvPr/>
              </p:nvSpPr>
              <p:spPr>
                <a:xfrm>
                  <a:off x="6687671" y="5634318"/>
                  <a:ext cx="215153" cy="215153"/>
                </a:xfrm>
                <a:prstGeom prst="ellipse">
                  <a:avLst/>
                </a:prstGeom>
                <a:solidFill>
                  <a:srgbClr val="00B0F0"/>
                </a:solidFill>
                <a:ln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4" name="Oval 63"/>
                <p:cNvSpPr/>
                <p:nvPr/>
              </p:nvSpPr>
              <p:spPr>
                <a:xfrm>
                  <a:off x="6795247" y="5311588"/>
                  <a:ext cx="215153" cy="215153"/>
                </a:xfrm>
                <a:prstGeom prst="ellipse">
                  <a:avLst/>
                </a:prstGeom>
                <a:solidFill>
                  <a:srgbClr val="00B0F0"/>
                </a:solidFill>
                <a:ln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5" name="Oval 64"/>
                <p:cNvSpPr/>
                <p:nvPr/>
              </p:nvSpPr>
              <p:spPr>
                <a:xfrm>
                  <a:off x="6364941" y="5096435"/>
                  <a:ext cx="215153" cy="215153"/>
                </a:xfrm>
                <a:prstGeom prst="ellipse">
                  <a:avLst/>
                </a:prstGeom>
                <a:solidFill>
                  <a:srgbClr val="00B0F0"/>
                </a:solidFill>
                <a:ln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6" name="Oval 65"/>
                <p:cNvSpPr/>
                <p:nvPr/>
              </p:nvSpPr>
              <p:spPr>
                <a:xfrm>
                  <a:off x="6472518" y="5741894"/>
                  <a:ext cx="215153" cy="215153"/>
                </a:xfrm>
                <a:prstGeom prst="ellipse">
                  <a:avLst/>
                </a:prstGeom>
                <a:solidFill>
                  <a:srgbClr val="00B0F0"/>
                </a:solidFill>
                <a:ln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7" name="Oval 66"/>
                <p:cNvSpPr/>
                <p:nvPr/>
              </p:nvSpPr>
              <p:spPr>
                <a:xfrm>
                  <a:off x="5611906" y="5957047"/>
                  <a:ext cx="215153" cy="215153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8" name="Oval 67"/>
                <p:cNvSpPr/>
                <p:nvPr/>
              </p:nvSpPr>
              <p:spPr>
                <a:xfrm>
                  <a:off x="6257365" y="5311588"/>
                  <a:ext cx="215153" cy="215153"/>
                </a:xfrm>
                <a:prstGeom prst="ellipse">
                  <a:avLst/>
                </a:prstGeom>
                <a:solidFill>
                  <a:srgbClr val="00B0F0"/>
                </a:solidFill>
                <a:ln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9" name="Oval 68"/>
                <p:cNvSpPr/>
                <p:nvPr/>
              </p:nvSpPr>
              <p:spPr>
                <a:xfrm>
                  <a:off x="6795247" y="5849471"/>
                  <a:ext cx="215153" cy="215153"/>
                </a:xfrm>
                <a:prstGeom prst="ellipse">
                  <a:avLst/>
                </a:prstGeom>
                <a:solidFill>
                  <a:srgbClr val="00B0F0"/>
                </a:solidFill>
                <a:ln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0" name="Oval 69"/>
                <p:cNvSpPr/>
                <p:nvPr/>
              </p:nvSpPr>
              <p:spPr>
                <a:xfrm>
                  <a:off x="5396753" y="4558553"/>
                  <a:ext cx="215153" cy="215153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51" name="Rectangle 50"/>
              <p:cNvSpPr/>
              <p:nvPr/>
            </p:nvSpPr>
            <p:spPr>
              <a:xfrm>
                <a:off x="5257800" y="4343400"/>
                <a:ext cx="2514600" cy="20574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1" name="Group 578"/>
            <p:cNvGrpSpPr/>
            <p:nvPr/>
          </p:nvGrpSpPr>
          <p:grpSpPr>
            <a:xfrm>
              <a:off x="8315318" y="1257300"/>
              <a:ext cx="619125" cy="723900"/>
              <a:chOff x="2682945" y="4355353"/>
              <a:chExt cx="1103106" cy="1220694"/>
            </a:xfrm>
          </p:grpSpPr>
          <p:sp>
            <p:nvSpPr>
              <p:cNvPr id="43" name="TextBox 42"/>
              <p:cNvSpPr txBox="1"/>
              <p:nvPr/>
            </p:nvSpPr>
            <p:spPr>
              <a:xfrm>
                <a:off x="3293608" y="4355353"/>
                <a:ext cx="492443" cy="646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aseline="0" dirty="0" smtClean="0">
                    <a:latin typeface="Tahoma"/>
                    <a:cs typeface="Tahoma"/>
                  </a:rPr>
                  <a:t>¾</a:t>
                </a:r>
              </a:p>
              <a:p>
                <a:endParaRPr lang="en-US" sz="1200" baseline="0" dirty="0" smtClean="0">
                  <a:latin typeface="Tahoma"/>
                  <a:cs typeface="Tahoma"/>
                </a:endParaRPr>
              </a:p>
              <a:p>
                <a:r>
                  <a:rPr lang="en-US" sz="1200" baseline="0" dirty="0" smtClean="0">
                    <a:latin typeface="Tahoma"/>
                    <a:cs typeface="Tahoma"/>
                  </a:rPr>
                  <a:t>¼</a:t>
                </a:r>
              </a:p>
            </p:txBody>
          </p:sp>
          <p:sp>
            <p:nvSpPr>
              <p:cNvPr id="44" name="Oval 43"/>
              <p:cNvSpPr/>
              <p:nvPr/>
            </p:nvSpPr>
            <p:spPr>
              <a:xfrm>
                <a:off x="3340356" y="4571999"/>
                <a:ext cx="242046" cy="242047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5" name="Oval 44"/>
              <p:cNvSpPr/>
              <p:nvPr/>
            </p:nvSpPr>
            <p:spPr>
              <a:xfrm>
                <a:off x="3340356" y="5334000"/>
                <a:ext cx="242046" cy="242047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6" name="Oval 45"/>
              <p:cNvSpPr/>
              <p:nvPr/>
            </p:nvSpPr>
            <p:spPr>
              <a:xfrm>
                <a:off x="2682948" y="4419600"/>
                <a:ext cx="234950" cy="234950"/>
              </a:xfrm>
              <a:prstGeom prst="ellipse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rgbClr val="131313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7" name="Oval 46"/>
              <p:cNvSpPr/>
              <p:nvPr/>
            </p:nvSpPr>
            <p:spPr>
              <a:xfrm>
                <a:off x="2682945" y="4648201"/>
                <a:ext cx="234950" cy="23495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8" name="Oval 47"/>
              <p:cNvSpPr/>
              <p:nvPr/>
            </p:nvSpPr>
            <p:spPr>
              <a:xfrm>
                <a:off x="2682951" y="4876799"/>
                <a:ext cx="234951" cy="23495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9" name="Oval 48"/>
              <p:cNvSpPr/>
              <p:nvPr/>
            </p:nvSpPr>
            <p:spPr>
              <a:xfrm>
                <a:off x="2682954" y="5334000"/>
                <a:ext cx="234950" cy="234950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rgbClr val="131313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cxnSp>
        <p:nvCxnSpPr>
          <p:cNvPr id="71" name="Straight Arrow Connector 70"/>
          <p:cNvCxnSpPr>
            <a:endCxn id="72" idx="1"/>
          </p:cNvCxnSpPr>
          <p:nvPr/>
        </p:nvCxnSpPr>
        <p:spPr>
          <a:xfrm flipV="1">
            <a:off x="2820999" y="2077116"/>
            <a:ext cx="379401" cy="19716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2" name="Rectangle 71"/>
          <p:cNvSpPr/>
          <p:nvPr/>
        </p:nvSpPr>
        <p:spPr>
          <a:xfrm>
            <a:off x="3200400" y="1981200"/>
            <a:ext cx="230199" cy="191832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TextBox 73"/>
          <p:cNvSpPr txBox="1"/>
          <p:nvPr/>
        </p:nvSpPr>
        <p:spPr>
          <a:xfrm>
            <a:off x="4953001" y="990600"/>
            <a:ext cx="3581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aseline="0" dirty="0" smtClean="0">
                <a:latin typeface="Tahoma"/>
                <a:cs typeface="Tahoma"/>
              </a:rPr>
              <a:t>Density: </a:t>
            </a:r>
          </a:p>
          <a:p>
            <a:r>
              <a:rPr lang="en-US" sz="1600" baseline="0" dirty="0" smtClean="0">
                <a:latin typeface="Tahoma"/>
                <a:cs typeface="Tahoma"/>
              </a:rPr>
              <a:t>On average, how many other points are in your bin?</a:t>
            </a:r>
          </a:p>
        </p:txBody>
      </p:sp>
      <p:sp>
        <p:nvSpPr>
          <p:cNvPr id="76" name="Rectangle 75"/>
          <p:cNvSpPr/>
          <p:nvPr/>
        </p:nvSpPr>
        <p:spPr>
          <a:xfrm>
            <a:off x="7467600" y="3200400"/>
            <a:ext cx="304800" cy="2590800"/>
          </a:xfrm>
          <a:prstGeom prst="rect">
            <a:avLst/>
          </a:prstGeom>
          <a:gradFill flip="none" rotWithShape="1">
            <a:gsLst>
              <a:gs pos="0">
                <a:srgbClr val="0000FF"/>
              </a:gs>
              <a:gs pos="100000">
                <a:srgbClr val="FFFF00"/>
              </a:gs>
              <a:gs pos="70000">
                <a:srgbClr val="C4D6EB"/>
              </a:gs>
              <a:gs pos="100000">
                <a:srgbClr val="FFEBFA"/>
              </a:gs>
            </a:gsLst>
            <a:lin ang="5400000" scaled="0"/>
            <a:tileRect/>
          </a:gra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aseline="0" dirty="0" err="1" smtClean="0"/>
          </a:p>
        </p:txBody>
      </p:sp>
      <p:sp>
        <p:nvSpPr>
          <p:cNvPr id="77" name="TextBox 76"/>
          <p:cNvSpPr txBox="1"/>
          <p:nvPr/>
        </p:nvSpPr>
        <p:spPr>
          <a:xfrm>
            <a:off x="7810905" y="3200400"/>
            <a:ext cx="11785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aseline="0" dirty="0" smtClean="0">
                <a:latin typeface="Tahoma"/>
                <a:cs typeface="Tahoma"/>
              </a:rPr>
              <a:t>High density</a:t>
            </a:r>
          </a:p>
          <a:p>
            <a:r>
              <a:rPr lang="en-US" sz="1200" baseline="0" dirty="0" smtClean="0">
                <a:latin typeface="Tahoma"/>
                <a:cs typeface="Tahoma"/>
              </a:rPr>
              <a:t>Easy to cluster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7847775" y="5257800"/>
            <a:ext cx="11905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aseline="0" dirty="0" smtClean="0">
                <a:latin typeface="Tahoma"/>
                <a:cs typeface="Tahoma"/>
              </a:rPr>
              <a:t>Low density</a:t>
            </a:r>
          </a:p>
          <a:p>
            <a:r>
              <a:rPr lang="en-US" sz="1200" baseline="0" dirty="0" smtClean="0">
                <a:latin typeface="Tahoma"/>
                <a:cs typeface="Tahoma"/>
              </a:rPr>
              <a:t>Hard to cluster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smiley_layoutexplai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04800" y="838200"/>
            <a:ext cx="3657600" cy="54864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Extension: ensemble topology visualizations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B206ADB-BCB7-498D-B4CB-648C2FEF58B0}" type="datetime1">
              <a:rPr lang="en-US" smtClean="0"/>
              <a:pPr>
                <a:defRPr/>
              </a:pPr>
              <a:t>1/4/2016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2E37EE9-18D6-421F-8DC1-52C21541CEAC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1143000" y="1219200"/>
            <a:ext cx="228600" cy="228600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aseline="0" dirty="0" smtClean="0"/>
          </a:p>
        </p:txBody>
      </p:sp>
      <p:sp>
        <p:nvSpPr>
          <p:cNvPr id="20" name="Oval 19"/>
          <p:cNvSpPr/>
          <p:nvPr/>
        </p:nvSpPr>
        <p:spPr>
          <a:xfrm>
            <a:off x="3383622" y="1600200"/>
            <a:ext cx="228600" cy="228600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aseline="0" dirty="0" smtClean="0"/>
          </a:p>
        </p:txBody>
      </p:sp>
      <p:cxnSp>
        <p:nvCxnSpPr>
          <p:cNvPr id="24" name="Straight Arrow Connector 23"/>
          <p:cNvCxnSpPr>
            <a:stCxn id="9" idx="6"/>
          </p:cNvCxnSpPr>
          <p:nvPr/>
        </p:nvCxnSpPr>
        <p:spPr>
          <a:xfrm>
            <a:off x="1371600" y="1333500"/>
            <a:ext cx="2012022" cy="360452"/>
          </a:xfrm>
          <a:prstGeom prst="straightConnector1">
            <a:avLst/>
          </a:prstGeom>
          <a:ln w="12700">
            <a:solidFill>
              <a:srgbClr val="00B050"/>
            </a:solidFill>
            <a:prstDash val="soli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914400" y="3276600"/>
            <a:ext cx="228600" cy="228600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aseline="0" dirty="0" smtClean="0"/>
          </a:p>
        </p:txBody>
      </p:sp>
      <p:sp>
        <p:nvSpPr>
          <p:cNvPr id="26" name="Oval 25"/>
          <p:cNvSpPr/>
          <p:nvPr/>
        </p:nvSpPr>
        <p:spPr>
          <a:xfrm>
            <a:off x="3276600" y="3581400"/>
            <a:ext cx="228600" cy="228600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aseline="0" dirty="0" smtClean="0"/>
          </a:p>
        </p:txBody>
      </p:sp>
      <p:cxnSp>
        <p:nvCxnSpPr>
          <p:cNvPr id="27" name="Straight Arrow Connector 26"/>
          <p:cNvCxnSpPr>
            <a:stCxn id="25" idx="6"/>
            <a:endCxn id="26" idx="2"/>
          </p:cNvCxnSpPr>
          <p:nvPr/>
        </p:nvCxnSpPr>
        <p:spPr>
          <a:xfrm>
            <a:off x="1143000" y="3390900"/>
            <a:ext cx="2133600" cy="304800"/>
          </a:xfrm>
          <a:prstGeom prst="straightConnector1">
            <a:avLst/>
          </a:prstGeom>
          <a:ln w="12700">
            <a:solidFill>
              <a:srgbClr val="00B050"/>
            </a:solidFill>
            <a:prstDash val="soli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Oval 28"/>
          <p:cNvSpPr/>
          <p:nvPr/>
        </p:nvSpPr>
        <p:spPr>
          <a:xfrm>
            <a:off x="1447800" y="5486400"/>
            <a:ext cx="228600" cy="228600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aseline="0" dirty="0" smtClean="0"/>
          </a:p>
        </p:txBody>
      </p:sp>
      <p:sp>
        <p:nvSpPr>
          <p:cNvPr id="30" name="Oval 29"/>
          <p:cNvSpPr/>
          <p:nvPr/>
        </p:nvSpPr>
        <p:spPr>
          <a:xfrm>
            <a:off x="2743200" y="5105400"/>
            <a:ext cx="228600" cy="228600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aseline="0" dirty="0" smtClean="0"/>
          </a:p>
        </p:txBody>
      </p:sp>
      <p:cxnSp>
        <p:nvCxnSpPr>
          <p:cNvPr id="31" name="Straight Arrow Connector 30"/>
          <p:cNvCxnSpPr>
            <a:stCxn id="29" idx="6"/>
          </p:cNvCxnSpPr>
          <p:nvPr/>
        </p:nvCxnSpPr>
        <p:spPr>
          <a:xfrm flipV="1">
            <a:off x="1676400" y="5257800"/>
            <a:ext cx="1143000" cy="342900"/>
          </a:xfrm>
          <a:prstGeom prst="straightConnector1">
            <a:avLst/>
          </a:prstGeom>
          <a:ln w="12700">
            <a:solidFill>
              <a:srgbClr val="00B050"/>
            </a:solidFill>
            <a:prstDash val="soli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Group 34"/>
          <p:cNvGrpSpPr/>
          <p:nvPr/>
        </p:nvGrpSpPr>
        <p:grpSpPr>
          <a:xfrm>
            <a:off x="4800600" y="1371600"/>
            <a:ext cx="4191000" cy="1424198"/>
            <a:chOff x="4745181" y="1676400"/>
            <a:chExt cx="10763251" cy="3657600"/>
          </a:xfrm>
        </p:grpSpPr>
        <p:pic>
          <p:nvPicPr>
            <p:cNvPr id="33" name="Picture 32" descr="metaclustering_post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850832" y="1676400"/>
              <a:ext cx="3657600" cy="3657600"/>
            </a:xfrm>
            <a:prstGeom prst="rect">
              <a:avLst/>
            </a:prstGeom>
          </p:spPr>
        </p:pic>
        <p:pic>
          <p:nvPicPr>
            <p:cNvPr id="34" name="Picture 33" descr="metaclustering_pre.pn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745181" y="1676400"/>
              <a:ext cx="3657600" cy="3657600"/>
            </a:xfrm>
            <a:prstGeom prst="rect">
              <a:avLst/>
            </a:prstGeom>
          </p:spPr>
        </p:pic>
      </p:grpSp>
      <p:sp>
        <p:nvSpPr>
          <p:cNvPr id="36" name="Left Brace 35"/>
          <p:cNvSpPr/>
          <p:nvPr/>
        </p:nvSpPr>
        <p:spPr>
          <a:xfrm rot="16200000" flipH="1">
            <a:off x="5486400" y="762000"/>
            <a:ext cx="152400" cy="1066800"/>
          </a:xfrm>
          <a:prstGeom prst="leftBrace">
            <a:avLst>
              <a:gd name="adj1" fmla="val 8333"/>
              <a:gd name="adj2" fmla="val 51037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Arrow Connector 37"/>
          <p:cNvCxnSpPr>
            <a:stCxn id="34" idx="3"/>
            <a:endCxn id="33" idx="1"/>
          </p:cNvCxnSpPr>
          <p:nvPr/>
        </p:nvCxnSpPr>
        <p:spPr>
          <a:xfrm>
            <a:off x="6224798" y="2083699"/>
            <a:ext cx="134260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Elbow Connector 52"/>
          <p:cNvCxnSpPr>
            <a:stCxn id="34" idx="1"/>
            <a:endCxn id="14" idx="3"/>
          </p:cNvCxnSpPr>
          <p:nvPr/>
        </p:nvCxnSpPr>
        <p:spPr>
          <a:xfrm rot="10800000" flipV="1">
            <a:off x="3962400" y="2083698"/>
            <a:ext cx="838200" cy="1497701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6187620" y="2209800"/>
            <a:ext cx="14323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baseline="0" dirty="0" smtClean="0">
                <a:latin typeface="Tahoma"/>
                <a:cs typeface="Tahoma"/>
              </a:rPr>
              <a:t>Spectral clustering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4325230" y="2819400"/>
            <a:ext cx="24565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baseline="0" dirty="0" smtClean="0">
                <a:latin typeface="Tahoma"/>
                <a:cs typeface="Tahoma"/>
              </a:rPr>
              <a:t>Classical multidimensional scaling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4648200" y="838200"/>
            <a:ext cx="19049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aseline="0" dirty="0" smtClean="0">
                <a:latin typeface="Tahoma"/>
                <a:cs typeface="Tahoma"/>
              </a:rPr>
              <a:t>First stage clusters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7086600" y="1066800"/>
            <a:ext cx="19049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aseline="0" dirty="0" err="1" smtClean="0">
                <a:latin typeface="Tahoma"/>
                <a:cs typeface="Tahoma"/>
              </a:rPr>
              <a:t>Metaclusters</a:t>
            </a:r>
            <a:endParaRPr lang="en-US" sz="1600" baseline="0" dirty="0" smtClean="0">
              <a:latin typeface="Tahoma"/>
              <a:cs typeface="Tahoma"/>
            </a:endParaRPr>
          </a:p>
        </p:txBody>
      </p:sp>
      <p:pic>
        <p:nvPicPr>
          <p:cNvPr id="64" name="Picture 63" descr="smiley_coords.png"/>
          <p:cNvPicPr>
            <a:picLocks noChangeAspect="1"/>
          </p:cNvPicPr>
          <p:nvPr/>
        </p:nvPicPr>
        <p:blipFill>
          <a:blip r:embed="rId5" cstate="print"/>
          <a:srcRect r="52000"/>
          <a:stretch>
            <a:fillRect/>
          </a:stretch>
        </p:blipFill>
        <p:spPr>
          <a:xfrm>
            <a:off x="4800600" y="3314700"/>
            <a:ext cx="2286000" cy="2857500"/>
          </a:xfrm>
          <a:prstGeom prst="rect">
            <a:avLst/>
          </a:prstGeom>
        </p:spPr>
      </p:pic>
      <p:cxnSp>
        <p:nvCxnSpPr>
          <p:cNvPr id="67" name="Straight Arrow Connector 66"/>
          <p:cNvCxnSpPr/>
          <p:nvPr/>
        </p:nvCxnSpPr>
        <p:spPr>
          <a:xfrm>
            <a:off x="3962400" y="5257800"/>
            <a:ext cx="5334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3962400" y="6019800"/>
            <a:ext cx="38870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baseline="0" dirty="0" smtClean="0">
                <a:latin typeface="Tahoma"/>
                <a:cs typeface="Tahoma"/>
              </a:rPr>
              <a:t>Point’s coordinate = average coordinate  of its clusters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 smtClean="0"/>
              <a:t>Intro: classification versus clustering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26DC7-02AA-4CCF-A003-963C5FB9BED0}" type="datetime1">
              <a:rPr lang="en-US" smtClean="0"/>
              <a:t>1/4/2016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8D567-2798-4D17-BC59-F14AA92625F1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80898" name="Picture 2" descr="../_images/plot_classifier_comparison_0011.png"/>
          <p:cNvPicPr>
            <a:picLocks noChangeAspect="1" noChangeArrowheads="1"/>
          </p:cNvPicPr>
          <p:nvPr/>
        </p:nvPicPr>
        <p:blipFill>
          <a:blip r:embed="rId2" cstate="print"/>
          <a:srcRect r="20556"/>
          <a:stretch>
            <a:fillRect/>
          </a:stretch>
        </p:blipFill>
        <p:spPr bwMode="auto">
          <a:xfrm>
            <a:off x="0" y="2438400"/>
            <a:ext cx="8717280" cy="3657600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228600" y="1944469"/>
            <a:ext cx="3886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Data points colored by “ground truth” labels </a:t>
            </a:r>
            <a:r>
              <a:rPr lang="en-US" b="1" dirty="0" smtClean="0">
                <a:solidFill>
                  <a:srgbClr val="C00000"/>
                </a:solidFill>
              </a:rPr>
              <a:t>red</a:t>
            </a:r>
            <a:r>
              <a:rPr lang="en-US" dirty="0" smtClean="0"/>
              <a:t> and </a:t>
            </a:r>
            <a:r>
              <a:rPr lang="en-US" b="1" dirty="0" smtClean="0">
                <a:solidFill>
                  <a:srgbClr val="0070C0"/>
                </a:solidFill>
              </a:rPr>
              <a:t>blue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685800" y="2438400"/>
            <a:ext cx="228600" cy="3048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38200" y="914400"/>
            <a:ext cx="7315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Classification: </a:t>
            </a:r>
          </a:p>
          <a:p>
            <a:pPr algn="ctr"/>
            <a:r>
              <a:rPr lang="en-US" sz="2400" dirty="0" smtClean="0"/>
              <a:t>Build a model that assigns a data point its best label</a:t>
            </a:r>
            <a:endParaRPr lang="en-US" sz="2400" b="1" dirty="0" smtClean="0">
              <a:solidFill>
                <a:srgbClr val="0070C0"/>
              </a:solidFill>
            </a:endParaRPr>
          </a:p>
        </p:txBody>
      </p:sp>
      <p:sp>
        <p:nvSpPr>
          <p:cNvPr id="12" name="Rectangle 3"/>
          <p:cNvSpPr>
            <a:spLocks noChangeArrowheads="1"/>
          </p:cNvSpPr>
          <p:nvPr/>
        </p:nvSpPr>
        <p:spPr bwMode="auto">
          <a:xfrm>
            <a:off x="7239000" y="5867400"/>
            <a:ext cx="152400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 smtClean="0">
                <a:cs typeface="Arial" pitchFamily="34" charset="0"/>
              </a:rPr>
              <a:t>From scikit-learn.org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Rounded Rectangle 104"/>
          <p:cNvSpPr/>
          <p:nvPr/>
        </p:nvSpPr>
        <p:spPr>
          <a:xfrm>
            <a:off x="3200400" y="2057400"/>
            <a:ext cx="5867400" cy="2057399"/>
          </a:xfrm>
          <a:prstGeom prst="roundRect">
            <a:avLst/>
          </a:prstGeom>
          <a:ln w="12700" cmpd="sng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 baseline="0" dirty="0" err="1" smtClean="0">
              <a:solidFill>
                <a:prstClr val="black"/>
              </a:solidFill>
            </a:endParaRPr>
          </a:p>
        </p:txBody>
      </p:sp>
      <p:sp>
        <p:nvSpPr>
          <p:cNvPr id="103" name="Down Arrow 102"/>
          <p:cNvSpPr/>
          <p:nvPr/>
        </p:nvSpPr>
        <p:spPr>
          <a:xfrm rot="16200000">
            <a:off x="8191500" y="3086100"/>
            <a:ext cx="304800" cy="1600200"/>
          </a:xfrm>
          <a:prstGeom prst="down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Workflow: categorizing 237k song lyrics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B206ADB-BCB7-498D-B4CB-648C2FEF58B0}" type="datetime1">
              <a:rPr lang="en-US" smtClean="0"/>
              <a:pPr>
                <a:defRPr/>
              </a:pPr>
              <a:t>1/4/2016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2E37EE9-18D6-421F-8DC1-52C21541CEAC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grpSp>
        <p:nvGrpSpPr>
          <p:cNvPr id="43" name="Group 65"/>
          <p:cNvGrpSpPr/>
          <p:nvPr/>
        </p:nvGrpSpPr>
        <p:grpSpPr>
          <a:xfrm>
            <a:off x="914400" y="4343401"/>
            <a:ext cx="7467600" cy="2057399"/>
            <a:chOff x="3276600" y="3505201"/>
            <a:chExt cx="7467600" cy="1904999"/>
          </a:xfrm>
        </p:grpSpPr>
        <p:cxnSp>
          <p:nvCxnSpPr>
            <p:cNvPr id="44" name="Straight Arrow Connector 43"/>
            <p:cNvCxnSpPr/>
            <p:nvPr/>
          </p:nvCxnSpPr>
          <p:spPr>
            <a:xfrm>
              <a:off x="5559552" y="3645578"/>
              <a:ext cx="0" cy="155278"/>
            </a:xfrm>
            <a:prstGeom prst="straightConnector1">
              <a:avLst/>
            </a:prstGeom>
            <a:ln w="12700"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/>
            <p:nvPr/>
          </p:nvCxnSpPr>
          <p:spPr>
            <a:xfrm>
              <a:off x="5562600" y="3941234"/>
              <a:ext cx="0" cy="155278"/>
            </a:xfrm>
            <a:prstGeom prst="straightConnector1">
              <a:avLst/>
            </a:prstGeom>
            <a:ln w="12700"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6" name="Group 122"/>
            <p:cNvGrpSpPr/>
            <p:nvPr/>
          </p:nvGrpSpPr>
          <p:grpSpPr>
            <a:xfrm>
              <a:off x="3276600" y="3505201"/>
              <a:ext cx="7467600" cy="1904999"/>
              <a:chOff x="2132765" y="4059935"/>
              <a:chExt cx="6164334" cy="2077454"/>
            </a:xfrm>
          </p:grpSpPr>
          <p:sp>
            <p:nvSpPr>
              <p:cNvPr id="48" name="Rounded Rectangle 47"/>
              <p:cNvSpPr/>
              <p:nvPr/>
            </p:nvSpPr>
            <p:spPr>
              <a:xfrm>
                <a:off x="2132765" y="4059935"/>
                <a:ext cx="6164334" cy="2077454"/>
              </a:xfrm>
              <a:prstGeom prst="roundRect">
                <a:avLst/>
              </a:prstGeom>
              <a:ln w="12700" cmpd="sng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400" baseline="0" dirty="0" err="1" smtClean="0">
                  <a:solidFill>
                    <a:prstClr val="black"/>
                  </a:solidFill>
                </a:endParaRPr>
              </a:p>
            </p:txBody>
          </p:sp>
          <p:sp>
            <p:nvSpPr>
              <p:cNvPr id="49" name="TextBox 48"/>
              <p:cNvSpPr txBox="1"/>
              <p:nvPr/>
            </p:nvSpPr>
            <p:spPr>
              <a:xfrm>
                <a:off x="2384370" y="4136877"/>
                <a:ext cx="4214391" cy="341854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aseline="0" dirty="0" smtClean="0">
                    <a:solidFill>
                      <a:prstClr val="black"/>
                    </a:solidFill>
                    <a:latin typeface="Tahoma"/>
                    <a:cs typeface="Tahoma"/>
                  </a:rPr>
                  <a:t>Ensemble Clustering</a:t>
                </a:r>
              </a:p>
            </p:txBody>
          </p:sp>
        </p:grpSp>
        <p:pic>
          <p:nvPicPr>
            <p:cNvPr id="47" name="Picture 46" descr="ensembleicon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352800" y="3962400"/>
              <a:ext cx="1216610" cy="1066800"/>
            </a:xfrm>
            <a:prstGeom prst="rect">
              <a:avLst/>
            </a:prstGeom>
            <a:ln w="12700">
              <a:noFill/>
            </a:ln>
          </p:spPr>
        </p:pic>
      </p:grpSp>
      <p:sp>
        <p:nvSpPr>
          <p:cNvPr id="52" name="Down Arrow 51"/>
          <p:cNvSpPr/>
          <p:nvPr/>
        </p:nvSpPr>
        <p:spPr>
          <a:xfrm>
            <a:off x="1676400" y="4038600"/>
            <a:ext cx="274320" cy="228600"/>
          </a:xfrm>
          <a:prstGeom prst="down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74" name="Group 123"/>
          <p:cNvGrpSpPr/>
          <p:nvPr/>
        </p:nvGrpSpPr>
        <p:grpSpPr>
          <a:xfrm>
            <a:off x="1371600" y="3124200"/>
            <a:ext cx="944164" cy="844104"/>
            <a:chOff x="1246632" y="3644104"/>
            <a:chExt cx="944164" cy="844104"/>
          </a:xfrm>
        </p:grpSpPr>
        <p:sp>
          <p:nvSpPr>
            <p:cNvPr id="75" name="Double Bracket 74"/>
            <p:cNvSpPr/>
            <p:nvPr/>
          </p:nvSpPr>
          <p:spPr>
            <a:xfrm>
              <a:off x="1246632" y="3644361"/>
              <a:ext cx="944164" cy="843847"/>
            </a:xfrm>
            <a:prstGeom prst="bracketPair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1574713" y="3645436"/>
              <a:ext cx="349776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baseline="0" dirty="0" err="1" smtClean="0">
                  <a:solidFill>
                    <a:prstClr val="black"/>
                  </a:solidFill>
                  <a:latin typeface="Tahoma"/>
                  <a:cs typeface="Tahoma"/>
                </a:rPr>
                <a:t>Abc</a:t>
              </a:r>
              <a:endParaRPr lang="en-US" sz="800" baseline="0" dirty="0" smtClean="0">
                <a:solidFill>
                  <a:prstClr val="black"/>
                </a:solidFill>
                <a:latin typeface="Tahoma"/>
                <a:cs typeface="Tahoma"/>
              </a:endParaRPr>
            </a:p>
            <a:p>
              <a:r>
                <a:rPr lang="en-US" sz="800" baseline="0" dirty="0" err="1" smtClean="0">
                  <a:solidFill>
                    <a:prstClr val="black"/>
                  </a:solidFill>
                  <a:latin typeface="Tahoma"/>
                  <a:cs typeface="Tahoma"/>
                </a:rPr>
                <a:t>Abc</a:t>
              </a:r>
              <a:endParaRPr lang="en-US" sz="800" baseline="0" dirty="0" smtClean="0">
                <a:solidFill>
                  <a:prstClr val="black"/>
                </a:solidFill>
                <a:latin typeface="Tahoma"/>
                <a:cs typeface="Tahoma"/>
              </a:endParaRPr>
            </a:p>
            <a:p>
              <a:r>
                <a:rPr lang="en-US" sz="800" baseline="0" dirty="0" err="1" smtClean="0">
                  <a:solidFill>
                    <a:prstClr val="black"/>
                  </a:solidFill>
                  <a:latin typeface="Tahoma"/>
                  <a:cs typeface="Tahoma"/>
                </a:rPr>
                <a:t>Abc</a:t>
              </a:r>
              <a:endParaRPr lang="en-US" sz="800" baseline="0" dirty="0" smtClean="0">
                <a:solidFill>
                  <a:prstClr val="black"/>
                </a:solidFill>
                <a:latin typeface="Tahoma"/>
                <a:cs typeface="Tahoma"/>
              </a:endParaRPr>
            </a:p>
            <a:p>
              <a:r>
                <a:rPr lang="en-US" sz="800" baseline="0" dirty="0" err="1" smtClean="0">
                  <a:solidFill>
                    <a:prstClr val="black"/>
                  </a:solidFill>
                  <a:latin typeface="Tahoma"/>
                  <a:cs typeface="Tahoma"/>
                </a:rPr>
                <a:t>Abc</a:t>
              </a:r>
              <a:endParaRPr lang="en-US" sz="800" baseline="0" dirty="0" smtClean="0">
                <a:solidFill>
                  <a:prstClr val="black"/>
                </a:solidFill>
                <a:latin typeface="Tahoma"/>
                <a:cs typeface="Tahoma"/>
              </a:endParaRPr>
            </a:p>
            <a:p>
              <a:r>
                <a:rPr lang="en-US" sz="800" baseline="0" dirty="0" err="1" smtClean="0">
                  <a:solidFill>
                    <a:prstClr val="black"/>
                  </a:solidFill>
                  <a:latin typeface="Tahoma"/>
                  <a:cs typeface="Tahoma"/>
                </a:rPr>
                <a:t>Abc</a:t>
              </a:r>
              <a:endParaRPr lang="en-US" sz="800" baseline="0" dirty="0" smtClean="0">
                <a:solidFill>
                  <a:prstClr val="black"/>
                </a:solidFill>
                <a:latin typeface="Tahoma"/>
                <a:cs typeface="Tahoma"/>
              </a:endParaRPr>
            </a:p>
            <a:p>
              <a:r>
                <a:rPr lang="en-US" sz="800" baseline="0" dirty="0" err="1" smtClean="0">
                  <a:solidFill>
                    <a:prstClr val="black"/>
                  </a:solidFill>
                  <a:latin typeface="Tahoma"/>
                  <a:cs typeface="Tahoma"/>
                </a:rPr>
                <a:t>Abc</a:t>
              </a:r>
              <a:endParaRPr lang="en-US" sz="800" baseline="0" dirty="0" smtClean="0">
                <a:solidFill>
                  <a:prstClr val="black"/>
                </a:solidFill>
                <a:latin typeface="Tahoma"/>
                <a:cs typeface="Tahoma"/>
              </a:endParaRP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1884713" y="3651307"/>
              <a:ext cx="26000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baseline="0" dirty="0" smtClean="0">
                  <a:solidFill>
                    <a:prstClr val="black"/>
                  </a:solidFill>
                  <a:latin typeface="Tahoma"/>
                  <a:cs typeface="Tahoma"/>
                </a:rPr>
                <a:t>#</a:t>
              </a:r>
            </a:p>
            <a:p>
              <a:r>
                <a:rPr lang="en-US" sz="800" baseline="0" dirty="0" smtClean="0">
                  <a:solidFill>
                    <a:prstClr val="black"/>
                  </a:solidFill>
                  <a:latin typeface="Tahoma"/>
                  <a:cs typeface="Tahoma"/>
                </a:rPr>
                <a:t>#</a:t>
              </a:r>
            </a:p>
            <a:p>
              <a:r>
                <a:rPr lang="en-US" sz="800" baseline="0" dirty="0" smtClean="0">
                  <a:solidFill>
                    <a:prstClr val="black"/>
                  </a:solidFill>
                  <a:latin typeface="Tahoma"/>
                  <a:cs typeface="Tahoma"/>
                </a:rPr>
                <a:t>#</a:t>
              </a:r>
              <a:endParaRPr lang="en-US" sz="800" baseline="0" dirty="0">
                <a:solidFill>
                  <a:prstClr val="black"/>
                </a:solidFill>
                <a:latin typeface="Tahoma"/>
                <a:cs typeface="Tahoma"/>
              </a:endParaRPr>
            </a:p>
            <a:p>
              <a:r>
                <a:rPr lang="en-US" sz="800" baseline="0" dirty="0" smtClean="0">
                  <a:solidFill>
                    <a:prstClr val="black"/>
                  </a:solidFill>
                  <a:latin typeface="Tahoma"/>
                  <a:cs typeface="Tahoma"/>
                </a:rPr>
                <a:t>#</a:t>
              </a:r>
              <a:endParaRPr lang="en-US" sz="800" baseline="0" dirty="0">
                <a:solidFill>
                  <a:prstClr val="black"/>
                </a:solidFill>
                <a:latin typeface="Tahoma"/>
                <a:cs typeface="Tahoma"/>
              </a:endParaRPr>
            </a:p>
            <a:p>
              <a:r>
                <a:rPr lang="en-US" sz="800" baseline="0" dirty="0" smtClean="0">
                  <a:solidFill>
                    <a:prstClr val="black"/>
                  </a:solidFill>
                  <a:latin typeface="Tahoma"/>
                  <a:cs typeface="Tahoma"/>
                </a:rPr>
                <a:t>#</a:t>
              </a:r>
              <a:endParaRPr lang="en-US" sz="800" baseline="0" dirty="0">
                <a:solidFill>
                  <a:prstClr val="black"/>
                </a:solidFill>
                <a:latin typeface="Tahoma"/>
                <a:cs typeface="Tahoma"/>
              </a:endParaRPr>
            </a:p>
            <a:p>
              <a:r>
                <a:rPr lang="en-US" sz="800" baseline="0" dirty="0" smtClean="0">
                  <a:solidFill>
                    <a:prstClr val="black"/>
                  </a:solidFill>
                  <a:latin typeface="Tahoma"/>
                  <a:cs typeface="Tahoma"/>
                </a:rPr>
                <a:t>#</a:t>
              </a:r>
              <a:endParaRPr lang="en-US" sz="800" baseline="0" dirty="0">
                <a:solidFill>
                  <a:prstClr val="black"/>
                </a:solidFill>
                <a:latin typeface="Tahoma"/>
                <a:cs typeface="Tahoma"/>
              </a:endParaRP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1297899" y="3644104"/>
              <a:ext cx="349776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baseline="0" dirty="0" err="1" smtClean="0">
                  <a:solidFill>
                    <a:prstClr val="black"/>
                  </a:solidFill>
                  <a:latin typeface="Tahoma"/>
                  <a:cs typeface="Tahoma"/>
                </a:rPr>
                <a:t>Abc</a:t>
              </a:r>
              <a:endParaRPr lang="en-US" sz="800" baseline="0" dirty="0" smtClean="0">
                <a:solidFill>
                  <a:prstClr val="black"/>
                </a:solidFill>
                <a:latin typeface="Tahoma"/>
                <a:cs typeface="Tahoma"/>
              </a:endParaRPr>
            </a:p>
            <a:p>
              <a:r>
                <a:rPr lang="en-US" sz="800" baseline="0" dirty="0" err="1" smtClean="0">
                  <a:solidFill>
                    <a:prstClr val="black"/>
                  </a:solidFill>
                  <a:latin typeface="Tahoma"/>
                  <a:cs typeface="Tahoma"/>
                </a:rPr>
                <a:t>Abc</a:t>
              </a:r>
              <a:endParaRPr lang="en-US" sz="800" baseline="0" dirty="0" smtClean="0">
                <a:solidFill>
                  <a:prstClr val="black"/>
                </a:solidFill>
                <a:latin typeface="Tahoma"/>
                <a:cs typeface="Tahoma"/>
              </a:endParaRPr>
            </a:p>
            <a:p>
              <a:r>
                <a:rPr lang="en-US" sz="800" baseline="0" dirty="0" err="1" smtClean="0">
                  <a:solidFill>
                    <a:prstClr val="black"/>
                  </a:solidFill>
                  <a:latin typeface="Tahoma"/>
                  <a:cs typeface="Tahoma"/>
                </a:rPr>
                <a:t>Abc</a:t>
              </a:r>
              <a:endParaRPr lang="en-US" sz="800" baseline="0" dirty="0" smtClean="0">
                <a:solidFill>
                  <a:prstClr val="black"/>
                </a:solidFill>
                <a:latin typeface="Tahoma"/>
                <a:cs typeface="Tahoma"/>
              </a:endParaRPr>
            </a:p>
            <a:p>
              <a:r>
                <a:rPr lang="en-US" sz="800" baseline="0" dirty="0" err="1" smtClean="0">
                  <a:solidFill>
                    <a:prstClr val="black"/>
                  </a:solidFill>
                  <a:latin typeface="Tahoma"/>
                  <a:cs typeface="Tahoma"/>
                </a:rPr>
                <a:t>Abc</a:t>
              </a:r>
              <a:endParaRPr lang="en-US" sz="800" baseline="0" dirty="0" smtClean="0">
                <a:solidFill>
                  <a:prstClr val="black"/>
                </a:solidFill>
                <a:latin typeface="Tahoma"/>
                <a:cs typeface="Tahoma"/>
              </a:endParaRPr>
            </a:p>
            <a:p>
              <a:r>
                <a:rPr lang="en-US" sz="800" baseline="0" dirty="0" err="1" smtClean="0">
                  <a:solidFill>
                    <a:prstClr val="black"/>
                  </a:solidFill>
                  <a:latin typeface="Tahoma"/>
                  <a:cs typeface="Tahoma"/>
                </a:rPr>
                <a:t>Abc</a:t>
              </a:r>
              <a:endParaRPr lang="en-US" sz="800" baseline="0" dirty="0" smtClean="0">
                <a:solidFill>
                  <a:prstClr val="black"/>
                </a:solidFill>
                <a:latin typeface="Tahoma"/>
                <a:cs typeface="Tahoma"/>
              </a:endParaRPr>
            </a:p>
            <a:p>
              <a:r>
                <a:rPr lang="en-US" sz="800" baseline="0" dirty="0" err="1" smtClean="0">
                  <a:solidFill>
                    <a:prstClr val="black"/>
                  </a:solidFill>
                  <a:latin typeface="Tahoma"/>
                  <a:cs typeface="Tahoma"/>
                </a:rPr>
                <a:t>Abc</a:t>
              </a:r>
              <a:endParaRPr lang="en-US" sz="800" baseline="0" dirty="0" smtClean="0">
                <a:solidFill>
                  <a:prstClr val="black"/>
                </a:solidFill>
                <a:latin typeface="Tahoma"/>
                <a:cs typeface="Tahoma"/>
              </a:endParaRPr>
            </a:p>
          </p:txBody>
        </p:sp>
      </p:grpSp>
      <p:sp>
        <p:nvSpPr>
          <p:cNvPr id="84995" name="Rectangle 3"/>
          <p:cNvSpPr>
            <a:spLocks noChangeArrowheads="1"/>
          </p:cNvSpPr>
          <p:nvPr/>
        </p:nvSpPr>
        <p:spPr bwMode="auto">
          <a:xfrm>
            <a:off x="304800" y="1076980"/>
            <a:ext cx="68580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cs typeface="Arial" pitchFamily="34" charset="0"/>
              </a:rPr>
              <a:t>musiXmatch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Arial" pitchFamily="34" charset="0"/>
              </a:rPr>
              <a:t> dataset, the official lyrics collection for the Million Song Dataset, available at: 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Arial" pitchFamily="34" charset="0"/>
                <a:hlinkClick r:id="rId3" tooltip="http://labrosa.ee.columbia.edu/millionsong/musixmatch"/>
              </a:rPr>
              <a:t>http://labrosa.ee.columbia.edu/millionsong/musixmatch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Arial" pitchFamily="34" charset="0"/>
              </a:rPr>
              <a:t> </a:t>
            </a:r>
          </a:p>
        </p:txBody>
      </p:sp>
      <p:sp>
        <p:nvSpPr>
          <p:cNvPr id="96" name="Down Arrow 95"/>
          <p:cNvSpPr/>
          <p:nvPr/>
        </p:nvSpPr>
        <p:spPr>
          <a:xfrm>
            <a:off x="1402080" y="1600200"/>
            <a:ext cx="274320" cy="228600"/>
          </a:xfrm>
          <a:prstGeom prst="down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7" name="Rectangle 3"/>
          <p:cNvSpPr>
            <a:spLocks noChangeArrowheads="1"/>
          </p:cNvSpPr>
          <p:nvPr/>
        </p:nvSpPr>
        <p:spPr bwMode="auto">
          <a:xfrm>
            <a:off x="76200" y="1752600"/>
            <a:ext cx="1676400" cy="1600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 smtClean="0">
                <a:cs typeface="Arial" pitchFamily="34" charset="0"/>
              </a:rPr>
              <a:t>1m song database: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400" dirty="0" smtClean="0">
              <a:cs typeface="Arial" pitchFamily="34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</a:pPr>
            <a:r>
              <a:rPr lang="en-US" sz="1400" dirty="0" smtClean="0">
                <a:cs typeface="Arial" pitchFamily="34" charset="0"/>
              </a:rPr>
              <a:t> </a:t>
            </a:r>
            <a:r>
              <a:rPr lang="en-US" sz="1400" dirty="0" err="1" smtClean="0">
                <a:cs typeface="Arial" pitchFamily="34" charset="0"/>
              </a:rPr>
              <a:t>trackid</a:t>
            </a:r>
            <a:endParaRPr lang="en-US" sz="1400" dirty="0" smtClean="0">
              <a:cs typeface="Arial" pitchFamily="34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</a:pP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Arial" pitchFamily="34" charset="0"/>
              </a:rPr>
              <a:t> artist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</a:pPr>
            <a:r>
              <a:rPr lang="en-US" sz="1400" dirty="0" smtClean="0">
                <a:cs typeface="Arial" pitchFamily="34" charset="0"/>
              </a:rPr>
              <a:t> song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</a:pPr>
            <a:r>
              <a:rPr lang="en-US" sz="1400" dirty="0" smtClean="0">
                <a:cs typeface="Arial" pitchFamily="34" charset="0"/>
              </a:rPr>
              <a:t> album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</a:pP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Arial" pitchFamily="34" charset="0"/>
              </a:rPr>
              <a:t> year</a:t>
            </a:r>
          </a:p>
        </p:txBody>
      </p:sp>
      <p:sp>
        <p:nvSpPr>
          <p:cNvPr id="98" name="Rectangle 3"/>
          <p:cNvSpPr>
            <a:spLocks noChangeArrowheads="1"/>
          </p:cNvSpPr>
          <p:nvPr/>
        </p:nvSpPr>
        <p:spPr bwMode="auto">
          <a:xfrm>
            <a:off x="1600200" y="1752838"/>
            <a:ext cx="1524000" cy="1600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 smtClean="0">
                <a:cs typeface="Arial" pitchFamily="34" charset="0"/>
              </a:rPr>
              <a:t>237k song DTM: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400" dirty="0" smtClean="0">
              <a:cs typeface="Arial" pitchFamily="34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</a:pPr>
            <a:r>
              <a:rPr lang="en-US" sz="1400" dirty="0" smtClean="0">
                <a:cs typeface="Arial" pitchFamily="34" charset="0"/>
              </a:rPr>
              <a:t> </a:t>
            </a:r>
            <a:r>
              <a:rPr lang="en-US" sz="1400" dirty="0" err="1" smtClean="0">
                <a:cs typeface="Arial" pitchFamily="34" charset="0"/>
              </a:rPr>
              <a:t>t</a:t>
            </a:r>
            <a:r>
              <a:rPr lang="en-US" sz="1400" dirty="0" err="1" smtClean="0">
                <a:cs typeface="Arial" pitchFamily="34" charset="0"/>
              </a:rPr>
              <a:t>rackid</a:t>
            </a:r>
            <a:endParaRPr lang="en-US" sz="1400" dirty="0" smtClean="0">
              <a:cs typeface="Arial" pitchFamily="34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</a:pP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Arial" pitchFamily="34" charset="0"/>
              </a:rPr>
              <a:t> stemmed word (top</a:t>
            </a:r>
            <a:r>
              <a:rPr kumimoji="0" lang="en-US" sz="14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cs typeface="Arial" pitchFamily="34" charset="0"/>
              </a:rPr>
              <a:t> 5000)</a:t>
            </a:r>
            <a:endParaRPr kumimoji="0" 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itchFamily="34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</a:pPr>
            <a:r>
              <a:rPr lang="en-US" sz="1400" dirty="0" smtClean="0">
                <a:cs typeface="Arial" pitchFamily="34" charset="0"/>
              </a:rPr>
              <a:t> count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itchFamily="34" charset="0"/>
            </a:endParaRPr>
          </a:p>
        </p:txBody>
      </p:sp>
      <p:sp>
        <p:nvSpPr>
          <p:cNvPr id="99" name="Down Arrow 98"/>
          <p:cNvSpPr/>
          <p:nvPr/>
        </p:nvSpPr>
        <p:spPr>
          <a:xfrm rot="16200000">
            <a:off x="2872740" y="2994660"/>
            <a:ext cx="274320" cy="228600"/>
          </a:xfrm>
          <a:prstGeom prst="down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00" name="Rectangle 3"/>
          <p:cNvSpPr>
            <a:spLocks noChangeArrowheads="1"/>
          </p:cNvSpPr>
          <p:nvPr/>
        </p:nvSpPr>
        <p:spPr bwMode="auto">
          <a:xfrm>
            <a:off x="3200400" y="2320497"/>
            <a:ext cx="5867400" cy="1477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dirty="0" smtClean="0">
                <a:cs typeface="Arial" pitchFamily="34" charset="0"/>
              </a:rPr>
              <a:t>Hypothetical questions</a:t>
            </a:r>
          </a:p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</a:pPr>
            <a:r>
              <a:rPr lang="en-US" dirty="0" smtClean="0">
                <a:cs typeface="Arial" pitchFamily="34" charset="0"/>
              </a:rPr>
              <a:t> Can we learn “genres” from examining song lyrics alone?</a:t>
            </a:r>
          </a:p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</a:pPr>
            <a:r>
              <a:rPr lang="en-US" dirty="0" smtClean="0">
                <a:cs typeface="Arial" pitchFamily="34" charset="0"/>
              </a:rPr>
              <a:t> Can we identify when genres emerge and peak over time?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n-US" dirty="0" smtClean="0">
                <a:cs typeface="Arial" pitchFamily="34" charset="0"/>
              </a:rPr>
              <a:t> Can </a:t>
            </a:r>
            <a:r>
              <a:rPr lang="en-US" dirty="0" smtClean="0">
                <a:cs typeface="Arial" pitchFamily="34" charset="0"/>
              </a:rPr>
              <a:t>we quickly visualize the landscape of song lyrics?</a:t>
            </a:r>
          </a:p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</a:pP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Arial" pitchFamily="34" charset="0"/>
              </a:rPr>
              <a:t> Can we track how</a:t>
            </a:r>
            <a:r>
              <a:rPr kumimoji="0" lang="en-US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cs typeface="Arial" pitchFamily="34" charset="0"/>
              </a:rPr>
              <a:t> artists evolve over time?</a:t>
            </a:r>
          </a:p>
        </p:txBody>
      </p:sp>
      <p:sp>
        <p:nvSpPr>
          <p:cNvPr id="101" name="Rectangle 3"/>
          <p:cNvSpPr>
            <a:spLocks noChangeArrowheads="1"/>
          </p:cNvSpPr>
          <p:nvPr/>
        </p:nvSpPr>
        <p:spPr bwMode="auto">
          <a:xfrm>
            <a:off x="2286000" y="4696361"/>
            <a:ext cx="6172200" cy="1477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</a:pPr>
            <a:r>
              <a:rPr lang="en-US" dirty="0" smtClean="0">
                <a:cs typeface="Arial" pitchFamily="34" charset="0"/>
              </a:rPr>
              <a:t> 50 iterations of </a:t>
            </a:r>
            <a:r>
              <a:rPr lang="en-US" i="1" dirty="0" smtClean="0">
                <a:cs typeface="Arial" pitchFamily="34" charset="0"/>
              </a:rPr>
              <a:t>spherical k-means</a:t>
            </a:r>
            <a:r>
              <a:rPr lang="en-US" dirty="0" smtClean="0">
                <a:cs typeface="Arial" pitchFamily="34" charset="0"/>
              </a:rPr>
              <a:t> (cosine similarity) </a:t>
            </a:r>
            <a:r>
              <a:rPr lang="en-US" i="1" dirty="0" smtClean="0">
                <a:cs typeface="Arial" pitchFamily="34" charset="0"/>
              </a:rPr>
              <a:t> </a:t>
            </a:r>
            <a:r>
              <a:rPr lang="en-US" dirty="0" smtClean="0">
                <a:cs typeface="Arial" pitchFamily="34" charset="0"/>
              </a:rPr>
              <a:t>with k=20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n-US" dirty="0" smtClean="0">
                <a:cs typeface="Arial" pitchFamily="34" charset="0"/>
              </a:rPr>
              <a:t> In </a:t>
            </a:r>
            <a:r>
              <a:rPr lang="en-US" i="1" dirty="0" smtClean="0">
                <a:cs typeface="Arial" pitchFamily="34" charset="0"/>
              </a:rPr>
              <a:t>[R]</a:t>
            </a:r>
            <a:r>
              <a:rPr lang="en-US" dirty="0" smtClean="0">
                <a:cs typeface="Arial" pitchFamily="34" charset="0"/>
              </a:rPr>
              <a:t>, using just </a:t>
            </a:r>
            <a:r>
              <a:rPr lang="en-US" i="1" dirty="0" smtClean="0">
                <a:cs typeface="Arial" pitchFamily="34" charset="0"/>
              </a:rPr>
              <a:t>slam, Matrix</a:t>
            </a:r>
            <a:r>
              <a:rPr lang="en-US" dirty="0" smtClean="0">
                <a:cs typeface="Arial" pitchFamily="34" charset="0"/>
              </a:rPr>
              <a:t> and </a:t>
            </a:r>
            <a:r>
              <a:rPr lang="en-US" i="1" dirty="0" err="1" smtClean="0">
                <a:cs typeface="Arial" pitchFamily="34" charset="0"/>
              </a:rPr>
              <a:t>doParallel</a:t>
            </a:r>
            <a:endParaRPr lang="en-US" i="1" dirty="0" smtClean="0">
              <a:cs typeface="Arial" pitchFamily="34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n-US" i="1" dirty="0" smtClean="0">
                <a:cs typeface="Arial" pitchFamily="34" charset="0"/>
              </a:rPr>
              <a:t> </a:t>
            </a:r>
            <a:r>
              <a:rPr lang="en-US" dirty="0" err="1" smtClean="0">
                <a:cs typeface="Arial" pitchFamily="34" charset="0"/>
              </a:rPr>
              <a:t>Ensembled</a:t>
            </a:r>
            <a:r>
              <a:rPr lang="en-US" dirty="0" smtClean="0">
                <a:cs typeface="Arial" pitchFamily="34" charset="0"/>
              </a:rPr>
              <a:t> together with </a:t>
            </a:r>
            <a:r>
              <a:rPr lang="en-US" i="1" dirty="0" smtClean="0">
                <a:cs typeface="Arial" pitchFamily="34" charset="0"/>
              </a:rPr>
              <a:t>spectral clustering</a:t>
            </a:r>
            <a:r>
              <a:rPr lang="en-US" dirty="0" smtClean="0">
                <a:cs typeface="Arial" pitchFamily="34" charset="0"/>
              </a:rPr>
              <a:t>, k=12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n-US" dirty="0" smtClean="0">
                <a:cs typeface="Arial" pitchFamily="34" charset="0"/>
              </a:rPr>
              <a:t> </a:t>
            </a:r>
            <a:r>
              <a:rPr lang="en-US" dirty="0" smtClean="0">
                <a:cs typeface="Arial" pitchFamily="34" charset="0"/>
              </a:rPr>
              <a:t>With ensemble visualization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n-US" dirty="0" smtClean="0">
                <a:cs typeface="Arial" pitchFamily="34" charset="0"/>
              </a:rPr>
              <a:t> Joined/aligned with metadata on year, artist</a:t>
            </a:r>
            <a:endParaRPr lang="en-US" dirty="0" smtClean="0">
              <a:cs typeface="Arial" pitchFamily="34" charset="0"/>
            </a:endParaRPr>
          </a:p>
        </p:txBody>
      </p:sp>
      <p:sp>
        <p:nvSpPr>
          <p:cNvPr id="104" name="Down Arrow 103"/>
          <p:cNvSpPr/>
          <p:nvPr/>
        </p:nvSpPr>
        <p:spPr>
          <a:xfrm rot="16200000">
            <a:off x="8191500" y="5143500"/>
            <a:ext cx="304800" cy="1600200"/>
          </a:xfrm>
          <a:prstGeom prst="down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-152400" y="-76200"/>
            <a:ext cx="9296400" cy="693420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baseline="0" dirty="0" smtClean="0">
              <a:solidFill>
                <a:prstClr val="white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B206ADB-BCB7-498D-B4CB-648C2FEF58B0}" type="datetime1">
              <a:rPr lang="en-US" smtClean="0"/>
              <a:pPr>
                <a:defRPr/>
              </a:pPr>
              <a:t>1/4/2016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2E37EE9-18D6-421F-8DC1-52C21541CEAC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  <p:pic>
        <p:nvPicPr>
          <p:cNvPr id="7" name="Picture 6" descr="lyrics_coords.png"/>
          <p:cNvPicPr>
            <a:picLocks noChangeAspect="1"/>
          </p:cNvPicPr>
          <p:nvPr/>
        </p:nvPicPr>
        <p:blipFill>
          <a:blip r:embed="rId2" cstate="print"/>
          <a:srcRect l="10000" t="11111" r="5555" b="10000"/>
          <a:stretch>
            <a:fillRect/>
          </a:stretch>
        </p:blipFill>
        <p:spPr>
          <a:xfrm>
            <a:off x="3352800" y="685800"/>
            <a:ext cx="5791200" cy="5410200"/>
          </a:xfrm>
          <a:prstGeom prst="rect">
            <a:avLst/>
          </a:prstGeom>
        </p:spPr>
      </p:pic>
      <p:pic>
        <p:nvPicPr>
          <p:cNvPr id="9" name="Picture 8" descr="lyrics_time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685800"/>
            <a:ext cx="2895600" cy="57912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0" y="762000"/>
            <a:ext cx="3200400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aseline="0" dirty="0" smtClean="0">
                <a:solidFill>
                  <a:prstClr val="white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Cluster % over time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105400" y="6019800"/>
            <a:ext cx="3657600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aseline="0" dirty="0" smtClean="0">
                <a:solidFill>
                  <a:prstClr val="white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Ensemble layout (colored by clusters)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590800" y="5697379"/>
            <a:ext cx="17668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aseline="0" dirty="0" smtClean="0">
                <a:solidFill>
                  <a:srgbClr val="66FF66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"he" "his" "him" "the" "was"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590800" y="5486400"/>
            <a:ext cx="202010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aseline="0" dirty="0" smtClean="0">
                <a:solidFill>
                  <a:srgbClr val="2121FF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"hey" "</a:t>
            </a:r>
            <a:r>
              <a:rPr lang="en-US" sz="1000" baseline="0" dirty="0" err="1" smtClean="0">
                <a:solidFill>
                  <a:srgbClr val="2121FF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gonna</a:t>
            </a:r>
            <a:r>
              <a:rPr lang="en-US" sz="1000" baseline="0" dirty="0" smtClean="0">
                <a:solidFill>
                  <a:srgbClr val="2121FF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" "</a:t>
            </a:r>
            <a:r>
              <a:rPr lang="en-US" sz="1000" baseline="0" dirty="0" err="1" smtClean="0">
                <a:solidFill>
                  <a:srgbClr val="2121FF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wanna</a:t>
            </a:r>
            <a:r>
              <a:rPr lang="en-US" sz="1000" baseline="0" dirty="0" smtClean="0">
                <a:solidFill>
                  <a:srgbClr val="2121FF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" "you" "</a:t>
            </a:r>
            <a:r>
              <a:rPr lang="en-US" sz="1000" baseline="0" dirty="0" err="1" smtClean="0">
                <a:solidFill>
                  <a:srgbClr val="2121FF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i</a:t>
            </a:r>
            <a:r>
              <a:rPr lang="en-US" sz="1000" baseline="0" dirty="0" smtClean="0">
                <a:solidFill>
                  <a:srgbClr val="2121FF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"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590800" y="5181600"/>
            <a:ext cx="176362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aseline="0" dirty="0" smtClean="0">
                <a:solidFill>
                  <a:srgbClr val="FF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"we" "</a:t>
            </a:r>
            <a:r>
              <a:rPr lang="en-US" sz="1000" baseline="0" dirty="0" err="1" smtClean="0">
                <a:solidFill>
                  <a:srgbClr val="FF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ich</a:t>
            </a:r>
            <a:r>
              <a:rPr lang="en-US" sz="1000" baseline="0" dirty="0" smtClean="0">
                <a:solidFill>
                  <a:srgbClr val="FF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" "our" "und" "are"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590800" y="3276600"/>
            <a:ext cx="163378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aseline="0" dirty="0" smtClean="0">
                <a:solidFill>
                  <a:srgbClr val="00FFFF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“</a:t>
            </a:r>
            <a:r>
              <a:rPr lang="en-US" sz="1000" baseline="0" dirty="0" err="1" smtClean="0">
                <a:solidFill>
                  <a:srgbClr val="00FFFF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i</a:t>
            </a:r>
            <a:r>
              <a:rPr lang="en-US" sz="1000" baseline="0" dirty="0" smtClean="0">
                <a:solidFill>
                  <a:srgbClr val="00FFFF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" "you" "am" "the" "not"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590800" y="2801779"/>
            <a:ext cx="153439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baseline="0" dirty="0" smtClean="0">
                <a:solidFill>
                  <a:srgbClr val="FF99CC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"che" "e" "di" "non" "il" </a:t>
            </a:r>
            <a:endParaRPr lang="en-US" sz="1000" baseline="0" dirty="0" smtClean="0">
              <a:solidFill>
                <a:srgbClr val="FF99CC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590800" y="2514600"/>
            <a:ext cx="193354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000" baseline="0" dirty="0" smtClean="0">
                <a:solidFill>
                  <a:srgbClr val="FFFF66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"n****" "f***" "s***" "i" "ya" </a:t>
            </a:r>
            <a:endParaRPr lang="en-US" sz="1000" baseline="0" dirty="0" smtClean="0">
              <a:solidFill>
                <a:srgbClr val="FFFF66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590800" y="2268379"/>
            <a:ext cx="15616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baseline="0" dirty="0" smtClean="0">
                <a:solidFill>
                  <a:srgbClr val="9BBB59">
                    <a:lumMod val="75000"/>
                  </a:srgb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"na" "o" "eu" "e" "nÃ£o"</a:t>
            </a:r>
            <a:endParaRPr lang="en-US" sz="1000" baseline="0" dirty="0" smtClean="0">
              <a:solidFill>
                <a:srgbClr val="9BBB59">
                  <a:lumMod val="75000"/>
                </a:srgbClr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590800" y="2039779"/>
            <a:ext cx="146065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baseline="0" dirty="0" smtClean="0">
                <a:solidFill>
                  <a:srgbClr val="144A9B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"je" "de" "et" "les" "le"</a:t>
            </a:r>
            <a:endParaRPr lang="en-US" sz="1000" baseline="0" dirty="0" smtClean="0">
              <a:solidFill>
                <a:srgbClr val="144A9B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590800" y="1811179"/>
            <a:ext cx="17331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aseline="0" dirty="0" smtClean="0">
                <a:solidFill>
                  <a:srgbClr val="990033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"love" "</a:t>
            </a:r>
            <a:r>
              <a:rPr lang="en-US" sz="1000" baseline="0" dirty="0" err="1" smtClean="0">
                <a:solidFill>
                  <a:srgbClr val="990033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babi</a:t>
            </a:r>
            <a:r>
              <a:rPr lang="en-US" sz="1000" baseline="0" dirty="0" smtClean="0">
                <a:solidFill>
                  <a:srgbClr val="990033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" "you" "</a:t>
            </a:r>
            <a:r>
              <a:rPr lang="en-US" sz="1000" baseline="0" dirty="0" err="1" smtClean="0">
                <a:solidFill>
                  <a:srgbClr val="990033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i</a:t>
            </a:r>
            <a:r>
              <a:rPr lang="en-US" sz="1000" baseline="0" dirty="0" smtClean="0">
                <a:solidFill>
                  <a:srgbClr val="990033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" "me"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590800" y="1125379"/>
            <a:ext cx="16273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aseline="0" dirty="0" smtClean="0">
                <a:solidFill>
                  <a:prstClr val="white">
                    <a:lumMod val="85000"/>
                  </a:prst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"she" "her" "</a:t>
            </a:r>
            <a:r>
              <a:rPr lang="en-US" sz="1000" baseline="0" dirty="0" err="1" smtClean="0">
                <a:solidFill>
                  <a:prstClr val="white">
                    <a:lumMod val="85000"/>
                  </a:prst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i</a:t>
            </a:r>
            <a:r>
              <a:rPr lang="en-US" sz="1000" baseline="0" dirty="0" smtClean="0">
                <a:solidFill>
                  <a:prstClr val="white">
                    <a:lumMod val="85000"/>
                  </a:prst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" "the" "girl"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590800" y="1582579"/>
            <a:ext cx="203613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aseline="0" dirty="0" smtClean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"of" "the" "death" "blood" "their"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590800" y="1353979"/>
            <a:ext cx="14622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00" baseline="0" dirty="0" smtClean="0">
                <a:solidFill>
                  <a:srgbClr val="D60093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"que" "y" "de" "la" "el"</a:t>
            </a:r>
            <a:endParaRPr lang="en-US" sz="1000" baseline="0" dirty="0" smtClean="0">
              <a:solidFill>
                <a:srgbClr val="D60093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25" name="Title 2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Application: clustering </a:t>
            </a:r>
            <a:r>
              <a:rPr lang="en-US" dirty="0" smtClean="0">
                <a:solidFill>
                  <a:schemeClr val="bg1"/>
                </a:solidFill>
              </a:rPr>
              <a:t>237k </a:t>
            </a:r>
            <a:r>
              <a:rPr lang="en-US" dirty="0" smtClean="0">
                <a:solidFill>
                  <a:schemeClr val="bg1"/>
                </a:solidFill>
              </a:rPr>
              <a:t>song lyrics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Thank you!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Shrayes Ramesh</a:t>
            </a:r>
          </a:p>
          <a:p>
            <a:endParaRPr lang="en-US" dirty="0" smtClean="0"/>
          </a:p>
          <a:p>
            <a:r>
              <a:rPr lang="en-US" dirty="0" smtClean="0">
                <a:hlinkClick r:id="rId2"/>
              </a:rPr>
              <a:t>shrayes.ramesh@gmail.com</a:t>
            </a:r>
            <a:endParaRPr lang="en-US" dirty="0" smtClean="0"/>
          </a:p>
          <a:p>
            <a:r>
              <a:rPr lang="en-US" dirty="0" smtClean="0">
                <a:hlinkClick r:id="rId3"/>
              </a:rPr>
              <a:t>www.github.com/shrayesramesh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 smtClean="0"/>
              <a:t>Intro: classification versus clustering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B206ADB-BCB7-498D-B4CB-648C2FEF58B0}" type="datetime1">
              <a:rPr lang="en-US" smtClean="0"/>
              <a:pPr>
                <a:defRPr/>
              </a:pPr>
              <a:t>1/4/2016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2E37EE9-18D6-421F-8DC1-52C21541CEAC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  <p:sp>
        <p:nvSpPr>
          <p:cNvPr id="1026" name="AutoShape 2" descr="../../_images/plot_cluster_comparison_001.pn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8" name="Picture 4" descr="../../_images/plot_cluster_comparison_00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14400" y="2438400"/>
            <a:ext cx="7315200" cy="3657600"/>
          </a:xfrm>
          <a:prstGeom prst="rect">
            <a:avLst/>
          </a:prstGeom>
          <a:noFill/>
        </p:spPr>
      </p:pic>
      <p:sp>
        <p:nvSpPr>
          <p:cNvPr id="204" name="TextBox 203"/>
          <p:cNvSpPr txBox="1"/>
          <p:nvPr/>
        </p:nvSpPr>
        <p:spPr>
          <a:xfrm>
            <a:off x="838200" y="921603"/>
            <a:ext cx="7391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Clustering: </a:t>
            </a:r>
          </a:p>
          <a:p>
            <a:pPr algn="ctr"/>
            <a:r>
              <a:rPr lang="en-US" sz="2400" dirty="0" smtClean="0"/>
              <a:t>Build a model that groups data into clusters</a:t>
            </a:r>
            <a:endParaRPr lang="en-US" sz="2400" b="1" dirty="0" smtClean="0">
              <a:solidFill>
                <a:srgbClr val="0070C0"/>
              </a:solidFill>
            </a:endParaRPr>
          </a:p>
        </p:txBody>
      </p:sp>
      <p:sp>
        <p:nvSpPr>
          <p:cNvPr id="205" name="TextBox 204"/>
          <p:cNvSpPr txBox="1"/>
          <p:nvPr/>
        </p:nvSpPr>
        <p:spPr>
          <a:xfrm>
            <a:off x="1066800" y="1792069"/>
            <a:ext cx="701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Note: there is no ground truth / ground truth is not known </a:t>
            </a:r>
            <a:r>
              <a:rPr lang="en-US" dirty="0" err="1" smtClean="0"/>
              <a:t>apriori</a:t>
            </a:r>
            <a:endParaRPr lang="en-US" b="1" dirty="0" smtClean="0">
              <a:solidFill>
                <a:srgbClr val="0070C0"/>
              </a:solidFill>
            </a:endParaRPr>
          </a:p>
          <a:p>
            <a:pPr algn="ctr"/>
            <a:r>
              <a:rPr lang="en-US" b="1" dirty="0" smtClean="0"/>
              <a:t>The algorithm chooses a partitioning that “makes sense”</a:t>
            </a:r>
            <a:endParaRPr lang="en-US" dirty="0" smtClean="0"/>
          </a:p>
        </p:txBody>
      </p:sp>
      <p:sp>
        <p:nvSpPr>
          <p:cNvPr id="207" name="Rectangle 3"/>
          <p:cNvSpPr>
            <a:spLocks noChangeArrowheads="1"/>
          </p:cNvSpPr>
          <p:nvPr/>
        </p:nvSpPr>
        <p:spPr bwMode="auto">
          <a:xfrm>
            <a:off x="7239000" y="6123801"/>
            <a:ext cx="152400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 smtClean="0">
                <a:cs typeface="Arial" pitchFamily="34" charset="0"/>
              </a:rPr>
              <a:t>From scikit-learn.org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 smtClean="0"/>
              <a:t>Intro: why clustering?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B206ADB-BCB7-498D-B4CB-648C2FEF58B0}" type="datetime1">
              <a:rPr lang="en-US" smtClean="0"/>
              <a:pPr>
                <a:defRPr/>
              </a:pPr>
              <a:t>1/4/2016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2E37EE9-18D6-421F-8DC1-52C21541CEAC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1026" name="AutoShape 2" descr="../../_images/plot_cluster_comparison_001.pn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457200" y="914400"/>
            <a:ext cx="8229600" cy="521176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42900" marR="0" lvl="0" indent="-34290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ＭＳ Ｐゴシック" charset="-128"/>
                <a:cs typeface="ＭＳ Ｐゴシック" charset="-128"/>
              </a:rPr>
              <a:t>Big, distributed data sets: </a:t>
            </a:r>
            <a:r>
              <a:rPr kumimoji="0" lang="en-US" sz="2000" b="1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ＭＳ Ｐゴシック" charset="-128"/>
                <a:cs typeface="ＭＳ Ｐゴシック" charset="-128"/>
              </a:rPr>
              <a:t>store everything, know nothing</a:t>
            </a:r>
          </a:p>
          <a:p>
            <a:pPr marL="342900" marR="0" lvl="0" indent="-34290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ＭＳ Ｐゴシック" charset="-128"/>
                <a:cs typeface="ＭＳ Ｐゴシック" charset="-128"/>
              </a:rPr>
              <a:t>Detecting behaviors for exploratory analysis: </a:t>
            </a:r>
            <a:r>
              <a:rPr kumimoji="0" lang="en-US" sz="2000" b="1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ＭＳ Ｐゴシック" charset="-128"/>
                <a:cs typeface="ＭＳ Ｐゴシック" charset="-128"/>
              </a:rPr>
              <a:t>let’s start somewhere smaller (in parallel)</a:t>
            </a:r>
          </a:p>
          <a:p>
            <a:pPr marL="342900" marR="0" lvl="0" indent="-34290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ＭＳ Ｐゴシック" charset="-128"/>
                <a:cs typeface="ＭＳ Ｐゴシック" charset="-128"/>
              </a:rPr>
              <a:t>Unsupervised learning of patterns-of-life: </a:t>
            </a:r>
            <a:r>
              <a:rPr kumimoji="0" lang="en-US" sz="2000" b="1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ＭＳ Ｐゴシック" charset="-128"/>
                <a:cs typeface="ＭＳ Ｐゴシック" charset="-128"/>
              </a:rPr>
              <a:t>wait, don’t we do “machine learning?”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ＭＳ Ｐゴシック" charset="-128"/>
              <a:cs typeface="ＭＳ Ｐゴシック" charset="-128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2438400" y="3540204"/>
            <a:ext cx="381000" cy="457200"/>
            <a:chOff x="1981200" y="1828800"/>
            <a:chExt cx="457200" cy="685800"/>
          </a:xfrm>
          <a:solidFill>
            <a:srgbClr val="FF0000"/>
          </a:solidFill>
        </p:grpSpPr>
        <p:sp>
          <p:nvSpPr>
            <p:cNvPr id="11" name="Rectangle 10"/>
            <p:cNvSpPr/>
            <p:nvPr/>
          </p:nvSpPr>
          <p:spPr>
            <a:xfrm>
              <a:off x="1981200" y="1905000"/>
              <a:ext cx="457200" cy="533400"/>
            </a:xfrm>
            <a:prstGeom prst="rect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4</a:t>
              </a:r>
              <a:endParaRPr lang="en-US" dirty="0"/>
            </a:p>
          </p:txBody>
        </p:sp>
        <p:sp>
          <p:nvSpPr>
            <p:cNvPr id="12" name="Oval 11"/>
            <p:cNvSpPr/>
            <p:nvPr/>
          </p:nvSpPr>
          <p:spPr>
            <a:xfrm>
              <a:off x="1981200" y="1828800"/>
              <a:ext cx="457200" cy="152400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1981200" y="2362200"/>
              <a:ext cx="457200" cy="152400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2971800" y="3540204"/>
            <a:ext cx="381000" cy="457200"/>
            <a:chOff x="1981200" y="1828800"/>
            <a:chExt cx="457200" cy="685800"/>
          </a:xfrm>
          <a:solidFill>
            <a:srgbClr val="FF0000"/>
          </a:solidFill>
        </p:grpSpPr>
        <p:sp>
          <p:nvSpPr>
            <p:cNvPr id="15" name="Rectangle 14"/>
            <p:cNvSpPr/>
            <p:nvPr/>
          </p:nvSpPr>
          <p:spPr>
            <a:xfrm>
              <a:off x="1981200" y="1905000"/>
              <a:ext cx="457200" cy="533400"/>
            </a:xfrm>
            <a:prstGeom prst="rect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5</a:t>
              </a:r>
              <a:endParaRPr lang="en-US" dirty="0"/>
            </a:p>
          </p:txBody>
        </p:sp>
        <p:sp>
          <p:nvSpPr>
            <p:cNvPr id="16" name="Oval 15"/>
            <p:cNvSpPr/>
            <p:nvPr/>
          </p:nvSpPr>
          <p:spPr>
            <a:xfrm>
              <a:off x="1981200" y="1828800"/>
              <a:ext cx="457200" cy="152400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1981200" y="2362200"/>
              <a:ext cx="457200" cy="152400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3505200" y="3540204"/>
            <a:ext cx="381000" cy="457200"/>
            <a:chOff x="1981200" y="1828800"/>
            <a:chExt cx="457200" cy="685800"/>
          </a:xfrm>
        </p:grpSpPr>
        <p:sp>
          <p:nvSpPr>
            <p:cNvPr id="19" name="Rectangle 18"/>
            <p:cNvSpPr/>
            <p:nvPr/>
          </p:nvSpPr>
          <p:spPr>
            <a:xfrm>
              <a:off x="1981200" y="1905000"/>
              <a:ext cx="457200" cy="533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6</a:t>
              </a:r>
              <a:endParaRPr lang="en-US" dirty="0"/>
            </a:p>
          </p:txBody>
        </p:sp>
        <p:sp>
          <p:nvSpPr>
            <p:cNvPr id="20" name="Oval 19"/>
            <p:cNvSpPr/>
            <p:nvPr/>
          </p:nvSpPr>
          <p:spPr>
            <a:xfrm>
              <a:off x="1981200" y="1828800"/>
              <a:ext cx="4572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1981200" y="2362200"/>
              <a:ext cx="4572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1828800" y="3540204"/>
            <a:ext cx="381000" cy="457200"/>
            <a:chOff x="1981200" y="1828800"/>
            <a:chExt cx="457200" cy="685800"/>
          </a:xfrm>
        </p:grpSpPr>
        <p:sp>
          <p:nvSpPr>
            <p:cNvPr id="23" name="Rectangle 22"/>
            <p:cNvSpPr/>
            <p:nvPr/>
          </p:nvSpPr>
          <p:spPr>
            <a:xfrm>
              <a:off x="1981200" y="1905000"/>
              <a:ext cx="457200" cy="533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3</a:t>
              </a:r>
              <a:endParaRPr lang="en-US" dirty="0"/>
            </a:p>
          </p:txBody>
        </p:sp>
        <p:sp>
          <p:nvSpPr>
            <p:cNvPr id="24" name="Oval 23"/>
            <p:cNvSpPr/>
            <p:nvPr/>
          </p:nvSpPr>
          <p:spPr>
            <a:xfrm>
              <a:off x="1981200" y="1828800"/>
              <a:ext cx="4572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/>
            <p:cNvSpPr/>
            <p:nvPr/>
          </p:nvSpPr>
          <p:spPr>
            <a:xfrm>
              <a:off x="1981200" y="2362200"/>
              <a:ext cx="4572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762000" y="3540204"/>
            <a:ext cx="381000" cy="457200"/>
            <a:chOff x="1981200" y="1828800"/>
            <a:chExt cx="457200" cy="685800"/>
          </a:xfrm>
          <a:solidFill>
            <a:srgbClr val="FF0000"/>
          </a:solidFill>
        </p:grpSpPr>
        <p:sp>
          <p:nvSpPr>
            <p:cNvPr id="27" name="Rectangle 26"/>
            <p:cNvSpPr/>
            <p:nvPr/>
          </p:nvSpPr>
          <p:spPr>
            <a:xfrm>
              <a:off x="1981200" y="1905000"/>
              <a:ext cx="457200" cy="533400"/>
            </a:xfrm>
            <a:prstGeom prst="rect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1</a:t>
              </a:r>
              <a:endParaRPr lang="en-US" dirty="0"/>
            </a:p>
          </p:txBody>
        </p:sp>
        <p:sp>
          <p:nvSpPr>
            <p:cNvPr id="28" name="Oval 27"/>
            <p:cNvSpPr/>
            <p:nvPr/>
          </p:nvSpPr>
          <p:spPr>
            <a:xfrm>
              <a:off x="1981200" y="1828800"/>
              <a:ext cx="457200" cy="152400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/>
            <p:cNvSpPr/>
            <p:nvPr/>
          </p:nvSpPr>
          <p:spPr>
            <a:xfrm>
              <a:off x="1981200" y="2362200"/>
              <a:ext cx="457200" cy="152400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1295400" y="3540204"/>
            <a:ext cx="381000" cy="457200"/>
            <a:chOff x="1981200" y="1828800"/>
            <a:chExt cx="457200" cy="685800"/>
          </a:xfrm>
        </p:grpSpPr>
        <p:sp>
          <p:nvSpPr>
            <p:cNvPr id="31" name="Rectangle 30"/>
            <p:cNvSpPr/>
            <p:nvPr/>
          </p:nvSpPr>
          <p:spPr>
            <a:xfrm>
              <a:off x="1981200" y="1905000"/>
              <a:ext cx="457200" cy="533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32" name="Oval 31"/>
            <p:cNvSpPr/>
            <p:nvPr/>
          </p:nvSpPr>
          <p:spPr>
            <a:xfrm>
              <a:off x="1981200" y="1828800"/>
              <a:ext cx="4572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>
              <a:off x="1981200" y="2362200"/>
              <a:ext cx="4572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914400" y="4214336"/>
            <a:ext cx="335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Distributed dataset</a:t>
            </a:r>
            <a:endParaRPr lang="en-US" dirty="0"/>
          </a:p>
        </p:txBody>
      </p:sp>
      <p:sp>
        <p:nvSpPr>
          <p:cNvPr id="35" name="Right Brace 34"/>
          <p:cNvSpPr/>
          <p:nvPr/>
        </p:nvSpPr>
        <p:spPr>
          <a:xfrm rot="5400000">
            <a:off x="2411968" y="2271236"/>
            <a:ext cx="205264" cy="3657600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35"/>
          <p:cNvGrpSpPr/>
          <p:nvPr/>
        </p:nvGrpSpPr>
        <p:grpSpPr>
          <a:xfrm>
            <a:off x="4800600" y="3452336"/>
            <a:ext cx="381000" cy="457200"/>
            <a:chOff x="1981200" y="1828800"/>
            <a:chExt cx="457200" cy="685800"/>
          </a:xfrm>
          <a:solidFill>
            <a:srgbClr val="FF0000"/>
          </a:solidFill>
        </p:grpSpPr>
        <p:sp>
          <p:nvSpPr>
            <p:cNvPr id="37" name="Rectangle 36"/>
            <p:cNvSpPr/>
            <p:nvPr/>
          </p:nvSpPr>
          <p:spPr>
            <a:xfrm>
              <a:off x="1981200" y="1905000"/>
              <a:ext cx="457200" cy="533400"/>
            </a:xfrm>
            <a:prstGeom prst="rect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1</a:t>
              </a:r>
              <a:endParaRPr lang="en-US" dirty="0"/>
            </a:p>
          </p:txBody>
        </p:sp>
        <p:sp>
          <p:nvSpPr>
            <p:cNvPr id="38" name="Oval 37"/>
            <p:cNvSpPr/>
            <p:nvPr/>
          </p:nvSpPr>
          <p:spPr>
            <a:xfrm>
              <a:off x="1981200" y="1828800"/>
              <a:ext cx="457200" cy="152400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/>
            <p:cNvSpPr/>
            <p:nvPr/>
          </p:nvSpPr>
          <p:spPr>
            <a:xfrm>
              <a:off x="1981200" y="2362200"/>
              <a:ext cx="457200" cy="152400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5257800" y="3452336"/>
            <a:ext cx="381000" cy="457200"/>
            <a:chOff x="1981200" y="1828800"/>
            <a:chExt cx="457200" cy="685800"/>
          </a:xfrm>
          <a:solidFill>
            <a:srgbClr val="FF0000"/>
          </a:solidFill>
        </p:grpSpPr>
        <p:sp>
          <p:nvSpPr>
            <p:cNvPr id="41" name="Rectangle 40"/>
            <p:cNvSpPr/>
            <p:nvPr/>
          </p:nvSpPr>
          <p:spPr>
            <a:xfrm>
              <a:off x="1981200" y="1905000"/>
              <a:ext cx="457200" cy="533400"/>
            </a:xfrm>
            <a:prstGeom prst="rect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4</a:t>
              </a:r>
              <a:endParaRPr lang="en-US" dirty="0"/>
            </a:p>
          </p:txBody>
        </p:sp>
        <p:sp>
          <p:nvSpPr>
            <p:cNvPr id="42" name="Oval 41"/>
            <p:cNvSpPr/>
            <p:nvPr/>
          </p:nvSpPr>
          <p:spPr>
            <a:xfrm>
              <a:off x="1981200" y="1828800"/>
              <a:ext cx="457200" cy="152400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/>
            <p:cNvSpPr/>
            <p:nvPr/>
          </p:nvSpPr>
          <p:spPr>
            <a:xfrm>
              <a:off x="1981200" y="2362200"/>
              <a:ext cx="457200" cy="152400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5715000" y="3452336"/>
            <a:ext cx="381000" cy="457200"/>
            <a:chOff x="1981200" y="1828800"/>
            <a:chExt cx="457200" cy="685800"/>
          </a:xfrm>
          <a:solidFill>
            <a:srgbClr val="FF0000"/>
          </a:solidFill>
        </p:grpSpPr>
        <p:sp>
          <p:nvSpPr>
            <p:cNvPr id="45" name="Rectangle 44"/>
            <p:cNvSpPr/>
            <p:nvPr/>
          </p:nvSpPr>
          <p:spPr>
            <a:xfrm>
              <a:off x="1981200" y="1905000"/>
              <a:ext cx="457200" cy="533400"/>
            </a:xfrm>
            <a:prstGeom prst="rect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5</a:t>
              </a:r>
              <a:endParaRPr lang="en-US" dirty="0"/>
            </a:p>
          </p:txBody>
        </p:sp>
        <p:sp>
          <p:nvSpPr>
            <p:cNvPr id="46" name="Oval 45"/>
            <p:cNvSpPr/>
            <p:nvPr/>
          </p:nvSpPr>
          <p:spPr>
            <a:xfrm>
              <a:off x="1981200" y="1828800"/>
              <a:ext cx="457200" cy="152400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/>
            <p:cNvSpPr/>
            <p:nvPr/>
          </p:nvSpPr>
          <p:spPr>
            <a:xfrm>
              <a:off x="1981200" y="2362200"/>
              <a:ext cx="457200" cy="152400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5715000" y="3985736"/>
            <a:ext cx="381000" cy="457200"/>
            <a:chOff x="1981200" y="1828800"/>
            <a:chExt cx="457200" cy="685800"/>
          </a:xfrm>
        </p:grpSpPr>
        <p:sp>
          <p:nvSpPr>
            <p:cNvPr id="49" name="Rectangle 48"/>
            <p:cNvSpPr/>
            <p:nvPr/>
          </p:nvSpPr>
          <p:spPr>
            <a:xfrm>
              <a:off x="1981200" y="1905000"/>
              <a:ext cx="457200" cy="533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6</a:t>
              </a:r>
              <a:endParaRPr lang="en-US" dirty="0"/>
            </a:p>
          </p:txBody>
        </p:sp>
        <p:sp>
          <p:nvSpPr>
            <p:cNvPr id="50" name="Oval 49"/>
            <p:cNvSpPr/>
            <p:nvPr/>
          </p:nvSpPr>
          <p:spPr>
            <a:xfrm>
              <a:off x="1981200" y="1828800"/>
              <a:ext cx="4572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/>
            <p:cNvSpPr/>
            <p:nvPr/>
          </p:nvSpPr>
          <p:spPr>
            <a:xfrm>
              <a:off x="1981200" y="2362200"/>
              <a:ext cx="4572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5257800" y="3985736"/>
            <a:ext cx="381000" cy="457200"/>
            <a:chOff x="1981200" y="1828800"/>
            <a:chExt cx="457200" cy="685800"/>
          </a:xfrm>
        </p:grpSpPr>
        <p:sp>
          <p:nvSpPr>
            <p:cNvPr id="53" name="Rectangle 52"/>
            <p:cNvSpPr/>
            <p:nvPr/>
          </p:nvSpPr>
          <p:spPr>
            <a:xfrm>
              <a:off x="1981200" y="1905000"/>
              <a:ext cx="457200" cy="533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3</a:t>
              </a:r>
              <a:endParaRPr lang="en-US" dirty="0"/>
            </a:p>
          </p:txBody>
        </p:sp>
        <p:sp>
          <p:nvSpPr>
            <p:cNvPr id="54" name="Oval 53"/>
            <p:cNvSpPr/>
            <p:nvPr/>
          </p:nvSpPr>
          <p:spPr>
            <a:xfrm>
              <a:off x="1981200" y="1828800"/>
              <a:ext cx="4572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/>
            <p:cNvSpPr/>
            <p:nvPr/>
          </p:nvSpPr>
          <p:spPr>
            <a:xfrm>
              <a:off x="1981200" y="2362200"/>
              <a:ext cx="4572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4800600" y="3985736"/>
            <a:ext cx="381000" cy="457200"/>
            <a:chOff x="1981200" y="1828800"/>
            <a:chExt cx="457200" cy="685800"/>
          </a:xfrm>
        </p:grpSpPr>
        <p:sp>
          <p:nvSpPr>
            <p:cNvPr id="57" name="Rectangle 56"/>
            <p:cNvSpPr/>
            <p:nvPr/>
          </p:nvSpPr>
          <p:spPr>
            <a:xfrm>
              <a:off x="1981200" y="1905000"/>
              <a:ext cx="457200" cy="533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58" name="Oval 57"/>
            <p:cNvSpPr/>
            <p:nvPr/>
          </p:nvSpPr>
          <p:spPr>
            <a:xfrm>
              <a:off x="1981200" y="1828800"/>
              <a:ext cx="4572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/>
            <p:cNvSpPr/>
            <p:nvPr/>
          </p:nvSpPr>
          <p:spPr>
            <a:xfrm>
              <a:off x="1981200" y="2362200"/>
              <a:ext cx="4572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0" name="Right Brace 59"/>
          <p:cNvSpPr/>
          <p:nvPr/>
        </p:nvSpPr>
        <p:spPr>
          <a:xfrm>
            <a:off x="6477000" y="3452336"/>
            <a:ext cx="228600" cy="990600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/>
          <p:cNvSpPr txBox="1"/>
          <p:nvPr/>
        </p:nvSpPr>
        <p:spPr>
          <a:xfrm>
            <a:off x="6781800" y="3632537"/>
            <a:ext cx="1905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Logical database partitions</a:t>
            </a:r>
            <a:endParaRPr lang="en-US" dirty="0"/>
          </a:p>
        </p:txBody>
      </p:sp>
      <p:sp>
        <p:nvSpPr>
          <p:cNvPr id="62" name="TextBox 61"/>
          <p:cNvSpPr txBox="1"/>
          <p:nvPr/>
        </p:nvSpPr>
        <p:spPr>
          <a:xfrm>
            <a:off x="3962400" y="3604736"/>
            <a:ext cx="38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63" name="TextBox 62"/>
          <p:cNvSpPr txBox="1"/>
          <p:nvPr/>
        </p:nvSpPr>
        <p:spPr>
          <a:xfrm>
            <a:off x="6096000" y="3516868"/>
            <a:ext cx="38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6096000" y="4050268"/>
            <a:ext cx="38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…</a:t>
            </a:r>
            <a:endParaRPr lang="en-US" dirty="0"/>
          </a:p>
        </p:txBody>
      </p:sp>
      <p:grpSp>
        <p:nvGrpSpPr>
          <p:cNvPr id="65" name="Group 64"/>
          <p:cNvGrpSpPr/>
          <p:nvPr/>
        </p:nvGrpSpPr>
        <p:grpSpPr>
          <a:xfrm>
            <a:off x="2438400" y="4900136"/>
            <a:ext cx="381000" cy="457200"/>
            <a:chOff x="1981200" y="1828800"/>
            <a:chExt cx="457200" cy="685800"/>
          </a:xfrm>
          <a:solidFill>
            <a:srgbClr val="FF0000"/>
          </a:solidFill>
        </p:grpSpPr>
        <p:sp>
          <p:nvSpPr>
            <p:cNvPr id="66" name="Rectangle 65"/>
            <p:cNvSpPr/>
            <p:nvPr/>
          </p:nvSpPr>
          <p:spPr>
            <a:xfrm>
              <a:off x="1981200" y="1905000"/>
              <a:ext cx="457200" cy="533400"/>
            </a:xfrm>
            <a:prstGeom prst="rect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4</a:t>
              </a:r>
              <a:endParaRPr lang="en-US" dirty="0"/>
            </a:p>
          </p:txBody>
        </p:sp>
        <p:sp>
          <p:nvSpPr>
            <p:cNvPr id="67" name="Oval 66"/>
            <p:cNvSpPr/>
            <p:nvPr/>
          </p:nvSpPr>
          <p:spPr>
            <a:xfrm>
              <a:off x="1981200" y="1828800"/>
              <a:ext cx="457200" cy="152400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/>
            <p:cNvSpPr/>
            <p:nvPr/>
          </p:nvSpPr>
          <p:spPr>
            <a:xfrm>
              <a:off x="1981200" y="2362200"/>
              <a:ext cx="457200" cy="152400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2971800" y="4900136"/>
            <a:ext cx="381000" cy="457200"/>
            <a:chOff x="1981200" y="1828800"/>
            <a:chExt cx="457200" cy="685800"/>
          </a:xfrm>
          <a:solidFill>
            <a:srgbClr val="FF0000"/>
          </a:solidFill>
        </p:grpSpPr>
        <p:sp>
          <p:nvSpPr>
            <p:cNvPr id="70" name="Rectangle 69"/>
            <p:cNvSpPr/>
            <p:nvPr/>
          </p:nvSpPr>
          <p:spPr>
            <a:xfrm>
              <a:off x="1981200" y="1905000"/>
              <a:ext cx="457200" cy="533400"/>
            </a:xfrm>
            <a:prstGeom prst="rect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5</a:t>
              </a:r>
              <a:endParaRPr lang="en-US" dirty="0"/>
            </a:p>
          </p:txBody>
        </p:sp>
        <p:sp>
          <p:nvSpPr>
            <p:cNvPr id="71" name="Oval 70"/>
            <p:cNvSpPr/>
            <p:nvPr/>
          </p:nvSpPr>
          <p:spPr>
            <a:xfrm>
              <a:off x="1981200" y="1828800"/>
              <a:ext cx="457200" cy="152400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/>
            <p:cNvSpPr/>
            <p:nvPr/>
          </p:nvSpPr>
          <p:spPr>
            <a:xfrm>
              <a:off x="1981200" y="2362200"/>
              <a:ext cx="457200" cy="152400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3505200" y="4900136"/>
            <a:ext cx="381000" cy="457200"/>
            <a:chOff x="1981200" y="1828800"/>
            <a:chExt cx="457200" cy="685800"/>
          </a:xfrm>
        </p:grpSpPr>
        <p:sp>
          <p:nvSpPr>
            <p:cNvPr id="74" name="Rectangle 73"/>
            <p:cNvSpPr/>
            <p:nvPr/>
          </p:nvSpPr>
          <p:spPr>
            <a:xfrm>
              <a:off x="1981200" y="1905000"/>
              <a:ext cx="457200" cy="533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6</a:t>
              </a:r>
              <a:endParaRPr lang="en-US" dirty="0"/>
            </a:p>
          </p:txBody>
        </p:sp>
        <p:sp>
          <p:nvSpPr>
            <p:cNvPr id="75" name="Oval 74"/>
            <p:cNvSpPr/>
            <p:nvPr/>
          </p:nvSpPr>
          <p:spPr>
            <a:xfrm>
              <a:off x="1981200" y="1828800"/>
              <a:ext cx="4572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/>
            <p:cNvSpPr/>
            <p:nvPr/>
          </p:nvSpPr>
          <p:spPr>
            <a:xfrm>
              <a:off x="1981200" y="2362200"/>
              <a:ext cx="4572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1828800" y="4900136"/>
            <a:ext cx="381000" cy="457200"/>
            <a:chOff x="1981200" y="1828800"/>
            <a:chExt cx="457200" cy="685800"/>
          </a:xfrm>
        </p:grpSpPr>
        <p:sp>
          <p:nvSpPr>
            <p:cNvPr id="78" name="Rectangle 77"/>
            <p:cNvSpPr/>
            <p:nvPr/>
          </p:nvSpPr>
          <p:spPr>
            <a:xfrm>
              <a:off x="1981200" y="1905000"/>
              <a:ext cx="457200" cy="533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3</a:t>
              </a:r>
              <a:endParaRPr lang="en-US" dirty="0"/>
            </a:p>
          </p:txBody>
        </p:sp>
        <p:sp>
          <p:nvSpPr>
            <p:cNvPr id="79" name="Oval 78"/>
            <p:cNvSpPr/>
            <p:nvPr/>
          </p:nvSpPr>
          <p:spPr>
            <a:xfrm>
              <a:off x="1981200" y="1828800"/>
              <a:ext cx="4572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/>
            <p:cNvSpPr/>
            <p:nvPr/>
          </p:nvSpPr>
          <p:spPr>
            <a:xfrm>
              <a:off x="1981200" y="2362200"/>
              <a:ext cx="4572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1" name="Group 80"/>
          <p:cNvGrpSpPr/>
          <p:nvPr/>
        </p:nvGrpSpPr>
        <p:grpSpPr>
          <a:xfrm>
            <a:off x="762000" y="4900136"/>
            <a:ext cx="381000" cy="457200"/>
            <a:chOff x="1981200" y="1828800"/>
            <a:chExt cx="457200" cy="685800"/>
          </a:xfrm>
          <a:solidFill>
            <a:srgbClr val="FF0000"/>
          </a:solidFill>
        </p:grpSpPr>
        <p:sp>
          <p:nvSpPr>
            <p:cNvPr id="82" name="Rectangle 81"/>
            <p:cNvSpPr/>
            <p:nvPr/>
          </p:nvSpPr>
          <p:spPr>
            <a:xfrm>
              <a:off x="1981200" y="1905000"/>
              <a:ext cx="457200" cy="533400"/>
            </a:xfrm>
            <a:prstGeom prst="rect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1</a:t>
              </a:r>
              <a:endParaRPr lang="en-US" dirty="0"/>
            </a:p>
          </p:txBody>
        </p:sp>
        <p:sp>
          <p:nvSpPr>
            <p:cNvPr id="83" name="Oval 82"/>
            <p:cNvSpPr/>
            <p:nvPr/>
          </p:nvSpPr>
          <p:spPr>
            <a:xfrm>
              <a:off x="1981200" y="1828800"/>
              <a:ext cx="457200" cy="152400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/>
            <p:cNvSpPr/>
            <p:nvPr/>
          </p:nvSpPr>
          <p:spPr>
            <a:xfrm>
              <a:off x="1981200" y="2362200"/>
              <a:ext cx="457200" cy="152400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5" name="Group 84"/>
          <p:cNvGrpSpPr/>
          <p:nvPr/>
        </p:nvGrpSpPr>
        <p:grpSpPr>
          <a:xfrm>
            <a:off x="1295400" y="4900136"/>
            <a:ext cx="381000" cy="457200"/>
            <a:chOff x="1981200" y="1828800"/>
            <a:chExt cx="457200" cy="685800"/>
          </a:xfrm>
        </p:grpSpPr>
        <p:sp>
          <p:nvSpPr>
            <p:cNvPr id="86" name="Rectangle 85"/>
            <p:cNvSpPr/>
            <p:nvPr/>
          </p:nvSpPr>
          <p:spPr>
            <a:xfrm>
              <a:off x="1981200" y="1905000"/>
              <a:ext cx="457200" cy="533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87" name="Oval 86"/>
            <p:cNvSpPr/>
            <p:nvPr/>
          </p:nvSpPr>
          <p:spPr>
            <a:xfrm>
              <a:off x="1981200" y="1828800"/>
              <a:ext cx="4572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/>
            <p:cNvSpPr/>
            <p:nvPr/>
          </p:nvSpPr>
          <p:spPr>
            <a:xfrm>
              <a:off x="1981200" y="2362200"/>
              <a:ext cx="4572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9" name="TextBox 88"/>
          <p:cNvSpPr txBox="1"/>
          <p:nvPr/>
        </p:nvSpPr>
        <p:spPr>
          <a:xfrm>
            <a:off x="914400" y="5574268"/>
            <a:ext cx="335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Data from all users, employees</a:t>
            </a:r>
          </a:p>
        </p:txBody>
      </p:sp>
      <p:sp>
        <p:nvSpPr>
          <p:cNvPr id="90" name="Right Brace 89"/>
          <p:cNvSpPr/>
          <p:nvPr/>
        </p:nvSpPr>
        <p:spPr>
          <a:xfrm rot="5400000">
            <a:off x="2411968" y="3631168"/>
            <a:ext cx="205264" cy="3657600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1" name="Group 90"/>
          <p:cNvGrpSpPr/>
          <p:nvPr/>
        </p:nvGrpSpPr>
        <p:grpSpPr>
          <a:xfrm>
            <a:off x="4800600" y="4812268"/>
            <a:ext cx="381000" cy="457200"/>
            <a:chOff x="1981200" y="1828800"/>
            <a:chExt cx="457200" cy="685800"/>
          </a:xfrm>
          <a:solidFill>
            <a:srgbClr val="FF0000"/>
          </a:solidFill>
        </p:grpSpPr>
        <p:sp>
          <p:nvSpPr>
            <p:cNvPr id="92" name="Rectangle 91"/>
            <p:cNvSpPr/>
            <p:nvPr/>
          </p:nvSpPr>
          <p:spPr>
            <a:xfrm>
              <a:off x="1981200" y="1905000"/>
              <a:ext cx="457200" cy="533400"/>
            </a:xfrm>
            <a:prstGeom prst="rect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1</a:t>
              </a:r>
              <a:endParaRPr lang="en-US" dirty="0"/>
            </a:p>
          </p:txBody>
        </p:sp>
        <p:sp>
          <p:nvSpPr>
            <p:cNvPr id="93" name="Oval 92"/>
            <p:cNvSpPr/>
            <p:nvPr/>
          </p:nvSpPr>
          <p:spPr>
            <a:xfrm>
              <a:off x="1981200" y="1828800"/>
              <a:ext cx="457200" cy="152400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/>
            <p:cNvSpPr/>
            <p:nvPr/>
          </p:nvSpPr>
          <p:spPr>
            <a:xfrm>
              <a:off x="1981200" y="2362200"/>
              <a:ext cx="457200" cy="152400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5" name="Group 94"/>
          <p:cNvGrpSpPr/>
          <p:nvPr/>
        </p:nvGrpSpPr>
        <p:grpSpPr>
          <a:xfrm>
            <a:off x="5257800" y="4812268"/>
            <a:ext cx="381000" cy="457200"/>
            <a:chOff x="1981200" y="1828800"/>
            <a:chExt cx="457200" cy="685800"/>
          </a:xfrm>
          <a:solidFill>
            <a:srgbClr val="FF0000"/>
          </a:solidFill>
        </p:grpSpPr>
        <p:sp>
          <p:nvSpPr>
            <p:cNvPr id="96" name="Rectangle 95"/>
            <p:cNvSpPr/>
            <p:nvPr/>
          </p:nvSpPr>
          <p:spPr>
            <a:xfrm>
              <a:off x="1981200" y="1905000"/>
              <a:ext cx="457200" cy="533400"/>
            </a:xfrm>
            <a:prstGeom prst="rect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4</a:t>
              </a:r>
              <a:endParaRPr lang="en-US" dirty="0"/>
            </a:p>
          </p:txBody>
        </p:sp>
        <p:sp>
          <p:nvSpPr>
            <p:cNvPr id="97" name="Oval 96"/>
            <p:cNvSpPr/>
            <p:nvPr/>
          </p:nvSpPr>
          <p:spPr>
            <a:xfrm>
              <a:off x="1981200" y="1828800"/>
              <a:ext cx="457200" cy="152400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/>
            <p:cNvSpPr/>
            <p:nvPr/>
          </p:nvSpPr>
          <p:spPr>
            <a:xfrm>
              <a:off x="1981200" y="2362200"/>
              <a:ext cx="457200" cy="152400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9" name="Group 98"/>
          <p:cNvGrpSpPr/>
          <p:nvPr/>
        </p:nvGrpSpPr>
        <p:grpSpPr>
          <a:xfrm>
            <a:off x="5715000" y="4812268"/>
            <a:ext cx="381000" cy="457200"/>
            <a:chOff x="1981200" y="1828800"/>
            <a:chExt cx="457200" cy="685800"/>
          </a:xfrm>
          <a:solidFill>
            <a:srgbClr val="FF0000"/>
          </a:solidFill>
        </p:grpSpPr>
        <p:sp>
          <p:nvSpPr>
            <p:cNvPr id="100" name="Rectangle 99"/>
            <p:cNvSpPr/>
            <p:nvPr/>
          </p:nvSpPr>
          <p:spPr>
            <a:xfrm>
              <a:off x="1981200" y="1905000"/>
              <a:ext cx="457200" cy="533400"/>
            </a:xfrm>
            <a:prstGeom prst="rect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5</a:t>
              </a:r>
              <a:endParaRPr lang="en-US" dirty="0"/>
            </a:p>
          </p:txBody>
        </p:sp>
        <p:sp>
          <p:nvSpPr>
            <p:cNvPr id="101" name="Oval 100"/>
            <p:cNvSpPr/>
            <p:nvPr/>
          </p:nvSpPr>
          <p:spPr>
            <a:xfrm>
              <a:off x="1981200" y="1828800"/>
              <a:ext cx="457200" cy="152400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/>
            <p:cNvSpPr/>
            <p:nvPr/>
          </p:nvSpPr>
          <p:spPr>
            <a:xfrm>
              <a:off x="1981200" y="2362200"/>
              <a:ext cx="457200" cy="152400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3" name="Group 102"/>
          <p:cNvGrpSpPr/>
          <p:nvPr/>
        </p:nvGrpSpPr>
        <p:grpSpPr>
          <a:xfrm>
            <a:off x="5715000" y="5345668"/>
            <a:ext cx="381000" cy="457200"/>
            <a:chOff x="1981200" y="1828800"/>
            <a:chExt cx="457200" cy="685800"/>
          </a:xfrm>
        </p:grpSpPr>
        <p:sp>
          <p:nvSpPr>
            <p:cNvPr id="104" name="Rectangle 103"/>
            <p:cNvSpPr/>
            <p:nvPr/>
          </p:nvSpPr>
          <p:spPr>
            <a:xfrm>
              <a:off x="1981200" y="1905000"/>
              <a:ext cx="457200" cy="533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6</a:t>
              </a:r>
              <a:endParaRPr lang="en-US" dirty="0"/>
            </a:p>
          </p:txBody>
        </p:sp>
        <p:sp>
          <p:nvSpPr>
            <p:cNvPr id="105" name="Oval 104"/>
            <p:cNvSpPr/>
            <p:nvPr/>
          </p:nvSpPr>
          <p:spPr>
            <a:xfrm>
              <a:off x="1981200" y="1828800"/>
              <a:ext cx="4572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/>
            <p:cNvSpPr/>
            <p:nvPr/>
          </p:nvSpPr>
          <p:spPr>
            <a:xfrm>
              <a:off x="1981200" y="2362200"/>
              <a:ext cx="4572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7" name="Group 106"/>
          <p:cNvGrpSpPr/>
          <p:nvPr/>
        </p:nvGrpSpPr>
        <p:grpSpPr>
          <a:xfrm>
            <a:off x="5257800" y="5345668"/>
            <a:ext cx="381000" cy="457200"/>
            <a:chOff x="1981200" y="1828800"/>
            <a:chExt cx="457200" cy="685800"/>
          </a:xfrm>
        </p:grpSpPr>
        <p:sp>
          <p:nvSpPr>
            <p:cNvPr id="108" name="Rectangle 107"/>
            <p:cNvSpPr/>
            <p:nvPr/>
          </p:nvSpPr>
          <p:spPr>
            <a:xfrm>
              <a:off x="1981200" y="1905000"/>
              <a:ext cx="457200" cy="533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3</a:t>
              </a:r>
              <a:endParaRPr lang="en-US" dirty="0"/>
            </a:p>
          </p:txBody>
        </p:sp>
        <p:sp>
          <p:nvSpPr>
            <p:cNvPr id="109" name="Oval 108"/>
            <p:cNvSpPr/>
            <p:nvPr/>
          </p:nvSpPr>
          <p:spPr>
            <a:xfrm>
              <a:off x="1981200" y="1828800"/>
              <a:ext cx="4572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/>
            <p:cNvSpPr/>
            <p:nvPr/>
          </p:nvSpPr>
          <p:spPr>
            <a:xfrm>
              <a:off x="1981200" y="2362200"/>
              <a:ext cx="4572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1" name="Group 110"/>
          <p:cNvGrpSpPr/>
          <p:nvPr/>
        </p:nvGrpSpPr>
        <p:grpSpPr>
          <a:xfrm>
            <a:off x="4800600" y="5345668"/>
            <a:ext cx="381000" cy="457200"/>
            <a:chOff x="1981200" y="1828800"/>
            <a:chExt cx="457200" cy="685800"/>
          </a:xfrm>
        </p:grpSpPr>
        <p:sp>
          <p:nvSpPr>
            <p:cNvPr id="112" name="Rectangle 111"/>
            <p:cNvSpPr/>
            <p:nvPr/>
          </p:nvSpPr>
          <p:spPr>
            <a:xfrm>
              <a:off x="1981200" y="1905000"/>
              <a:ext cx="457200" cy="533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113" name="Oval 112"/>
            <p:cNvSpPr/>
            <p:nvPr/>
          </p:nvSpPr>
          <p:spPr>
            <a:xfrm>
              <a:off x="1981200" y="1828800"/>
              <a:ext cx="4572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/>
            <p:cNvSpPr/>
            <p:nvPr/>
          </p:nvSpPr>
          <p:spPr>
            <a:xfrm>
              <a:off x="1981200" y="2362200"/>
              <a:ext cx="4572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5" name="Right Brace 114"/>
          <p:cNvSpPr/>
          <p:nvPr/>
        </p:nvSpPr>
        <p:spPr>
          <a:xfrm>
            <a:off x="6477000" y="4812268"/>
            <a:ext cx="228600" cy="990600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TextBox 115"/>
          <p:cNvSpPr txBox="1"/>
          <p:nvPr/>
        </p:nvSpPr>
        <p:spPr>
          <a:xfrm>
            <a:off x="6705600" y="4812268"/>
            <a:ext cx="2209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Groups of users</a:t>
            </a:r>
          </a:p>
          <a:p>
            <a:pPr algn="ctr"/>
            <a:r>
              <a:rPr lang="en-US" dirty="0" smtClean="0"/>
              <a:t>Groups of employees</a:t>
            </a:r>
          </a:p>
          <a:p>
            <a:pPr algn="ctr"/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117" name="TextBox 116"/>
          <p:cNvSpPr txBox="1"/>
          <p:nvPr/>
        </p:nvSpPr>
        <p:spPr>
          <a:xfrm>
            <a:off x="3962400" y="4964668"/>
            <a:ext cx="38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118" name="TextBox 117"/>
          <p:cNvSpPr txBox="1"/>
          <p:nvPr/>
        </p:nvSpPr>
        <p:spPr>
          <a:xfrm>
            <a:off x="6096000" y="4876800"/>
            <a:ext cx="38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119" name="TextBox 118"/>
          <p:cNvSpPr txBox="1"/>
          <p:nvPr/>
        </p:nvSpPr>
        <p:spPr>
          <a:xfrm>
            <a:off x="6096000" y="5410200"/>
            <a:ext cx="38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…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 Defense program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49912" y="881238"/>
            <a:ext cx="87502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None/>
            </a:pPr>
            <a:r>
              <a:rPr lang="en-US" sz="2000" dirty="0" smtClean="0">
                <a:solidFill>
                  <a:prstClr val="black"/>
                </a:solidFill>
                <a:latin typeface="Tahoma"/>
                <a:cs typeface="Tahoma"/>
              </a:rPr>
              <a:t>Detecting network infiltration via distributed computation that identifies anomalous behavior</a:t>
            </a:r>
          </a:p>
        </p:txBody>
      </p:sp>
      <p:grpSp>
        <p:nvGrpSpPr>
          <p:cNvPr id="2" name="Group 33"/>
          <p:cNvGrpSpPr/>
          <p:nvPr/>
        </p:nvGrpSpPr>
        <p:grpSpPr>
          <a:xfrm>
            <a:off x="1297348" y="3796972"/>
            <a:ext cx="7425323" cy="929485"/>
            <a:chOff x="1983617" y="2509671"/>
            <a:chExt cx="7425323" cy="929485"/>
          </a:xfrm>
        </p:grpSpPr>
        <p:sp>
          <p:nvSpPr>
            <p:cNvPr id="30" name="TextBox 29"/>
            <p:cNvSpPr txBox="1"/>
            <p:nvPr/>
          </p:nvSpPr>
          <p:spPr>
            <a:xfrm>
              <a:off x="1983617" y="2509671"/>
              <a:ext cx="7425323" cy="9294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None/>
              </a:pPr>
              <a:r>
                <a:rPr lang="en-US" sz="1600" dirty="0" smtClean="0">
                  <a:solidFill>
                    <a:prstClr val="black"/>
                  </a:solidFill>
                  <a:latin typeface="Tahoma"/>
                  <a:cs typeface="Tahoma"/>
                </a:rPr>
                <a:t>Rule-based signatures		Adaptive behavior detection</a:t>
              </a:r>
            </a:p>
            <a:p>
              <a:pPr fontAlgn="base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None/>
              </a:pPr>
              <a:r>
                <a:rPr lang="en-US" sz="1600" dirty="0" smtClean="0">
                  <a:solidFill>
                    <a:prstClr val="black"/>
                  </a:solidFill>
                  <a:latin typeface="Tahoma"/>
                  <a:cs typeface="Tahoma"/>
                </a:rPr>
                <a:t>Stateless </a:t>
              </a:r>
              <a:r>
                <a:rPr lang="en-US" sz="1600" dirty="0">
                  <a:solidFill>
                    <a:prstClr val="black"/>
                  </a:solidFill>
                  <a:latin typeface="Tahoma"/>
                  <a:cs typeface="Tahoma"/>
                </a:rPr>
                <a:t>single IP </a:t>
              </a:r>
              <a:r>
                <a:rPr lang="en-US" sz="1600" dirty="0" smtClean="0">
                  <a:solidFill>
                    <a:prstClr val="black"/>
                  </a:solidFill>
                  <a:latin typeface="Tahoma"/>
                  <a:cs typeface="Tahoma"/>
                </a:rPr>
                <a:t>analyses		Context-based decisions</a:t>
              </a:r>
            </a:p>
            <a:p>
              <a:pPr fontAlgn="base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None/>
              </a:pPr>
              <a:r>
                <a:rPr lang="en-US" sz="1600" dirty="0" smtClean="0">
                  <a:solidFill>
                    <a:prstClr val="black"/>
                  </a:solidFill>
                  <a:latin typeface="Tahoma"/>
                  <a:cs typeface="Tahoma"/>
                </a:rPr>
                <a:t>Manual analysis			Guided automation</a:t>
              </a:r>
              <a:endParaRPr lang="en-US" sz="1600" dirty="0">
                <a:solidFill>
                  <a:prstClr val="black"/>
                </a:solidFill>
                <a:latin typeface="Tahoma"/>
                <a:cs typeface="Tahoma"/>
              </a:endParaRPr>
            </a:p>
          </p:txBody>
        </p:sp>
        <p:cxnSp>
          <p:nvCxnSpPr>
            <p:cNvPr id="31" name="Straight Arrow Connector 30"/>
            <p:cNvCxnSpPr/>
            <p:nvPr/>
          </p:nvCxnSpPr>
          <p:spPr>
            <a:xfrm>
              <a:off x="4480694" y="2684544"/>
              <a:ext cx="1150765" cy="0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/>
            <p:nvPr/>
          </p:nvCxnSpPr>
          <p:spPr>
            <a:xfrm>
              <a:off x="4949799" y="2979396"/>
              <a:ext cx="673709" cy="0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/>
            <p:nvPr/>
          </p:nvCxnSpPr>
          <p:spPr>
            <a:xfrm>
              <a:off x="3770994" y="3282858"/>
              <a:ext cx="1860465" cy="0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Rectangle 41"/>
          <p:cNvSpPr/>
          <p:nvPr/>
        </p:nvSpPr>
        <p:spPr>
          <a:xfrm>
            <a:off x="5398265" y="4961943"/>
            <a:ext cx="3688191" cy="152429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None/>
            </a:pPr>
            <a:r>
              <a:rPr lang="en-US" sz="1600" dirty="0" smtClean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Automated response to known threats, suspicious periods flagged</a:t>
            </a:r>
            <a:endParaRPr lang="en-US" sz="1600" dirty="0">
              <a:solidFill>
                <a:prstClr val="black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42932" y="4961943"/>
            <a:ext cx="2096486" cy="1535307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None/>
            </a:pPr>
            <a:r>
              <a:rPr lang="en-US" sz="1600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Visual inspection</a:t>
            </a:r>
          </a:p>
        </p:txBody>
      </p:sp>
      <p:sp>
        <p:nvSpPr>
          <p:cNvPr id="45" name="Rectangle 44"/>
          <p:cNvSpPr/>
          <p:nvPr/>
        </p:nvSpPr>
        <p:spPr>
          <a:xfrm>
            <a:off x="2316955" y="4961943"/>
            <a:ext cx="2920585" cy="152452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None/>
            </a:pPr>
            <a:r>
              <a:rPr lang="en-US" sz="1600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Visual inspection aided </a:t>
            </a:r>
            <a:r>
              <a:rPr lang="en-US" sz="1600" dirty="0" smtClean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by      distributed analytics</a:t>
            </a:r>
            <a:endParaRPr lang="en-US" sz="1600" dirty="0">
              <a:solidFill>
                <a:prstClr val="black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180770" y="5557509"/>
            <a:ext cx="2109363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None/>
            </a:pPr>
            <a:r>
              <a:rPr lang="en-US" sz="900" b="1" dirty="0">
                <a:solidFill>
                  <a:prstClr val="white">
                    <a:lumMod val="50000"/>
                  </a:prstClr>
                </a:solidFill>
                <a:latin typeface="Arial" charset="0"/>
              </a:rPr>
              <a:t>Jun 30 18:57:01 172.28.215.239 </a:t>
            </a:r>
            <a:r>
              <a:rPr lang="en-US" sz="900" b="1" dirty="0" smtClean="0">
                <a:solidFill>
                  <a:prstClr val="white">
                    <a:lumMod val="50000"/>
                  </a:prstClr>
                </a:solidFill>
                <a:latin typeface="Arial" charset="0"/>
              </a:rPr>
              <a:t>IPSEC</a:t>
            </a:r>
            <a:r>
              <a:rPr lang="en-US" sz="900" b="1" dirty="0">
                <a:solidFill>
                  <a:prstClr val="white">
                    <a:lumMod val="50000"/>
                  </a:prstClr>
                </a:solidFill>
                <a:latin typeface="Arial" charset="0"/>
              </a:rPr>
              <a:t>: An outbound LAN-to-LAN SA (SPI= 0xA75FC985) between </a:t>
            </a:r>
            <a:r>
              <a:rPr lang="en-US" sz="900" b="1" dirty="0" err="1" smtClean="0">
                <a:solidFill>
                  <a:prstClr val="white">
                    <a:lumMod val="50000"/>
                  </a:prstClr>
                </a:solidFill>
                <a:latin typeface="Arial" charset="0"/>
              </a:rPr>
              <a:t>xxx.xxx.xxx.xxx</a:t>
            </a:r>
            <a:r>
              <a:rPr lang="en-US" sz="900" b="1" dirty="0" smtClean="0">
                <a:solidFill>
                  <a:prstClr val="white">
                    <a:lumMod val="50000"/>
                  </a:prstClr>
                </a:solidFill>
                <a:latin typeface="Arial" charset="0"/>
              </a:rPr>
              <a:t> </a:t>
            </a:r>
            <a:r>
              <a:rPr lang="en-US" sz="900" b="1" dirty="0">
                <a:solidFill>
                  <a:prstClr val="white">
                    <a:lumMod val="50000"/>
                  </a:prstClr>
                </a:solidFill>
                <a:latin typeface="Arial" charset="0"/>
              </a:rPr>
              <a:t>and </a:t>
            </a:r>
            <a:r>
              <a:rPr lang="en-US" sz="900" b="1" dirty="0" err="1" smtClean="0">
                <a:solidFill>
                  <a:prstClr val="white">
                    <a:lumMod val="50000"/>
                  </a:prstClr>
                </a:solidFill>
                <a:latin typeface="Arial" charset="0"/>
              </a:rPr>
              <a:t>yyy.yyy.yyy.yyy</a:t>
            </a:r>
            <a:r>
              <a:rPr lang="en-US" sz="900" b="1" dirty="0" smtClean="0">
                <a:solidFill>
                  <a:prstClr val="white">
                    <a:lumMod val="50000"/>
                  </a:prstClr>
                </a:solidFill>
                <a:latin typeface="Arial" charset="0"/>
              </a:rPr>
              <a:t> created</a:t>
            </a:r>
            <a:r>
              <a:rPr lang="en-US" sz="900" b="1" dirty="0">
                <a:solidFill>
                  <a:prstClr val="white">
                    <a:lumMod val="50000"/>
                  </a:prstClr>
                </a:solidFill>
                <a:latin typeface="Arial" charset="0"/>
              </a:rPr>
              <a:t>.</a:t>
            </a:r>
          </a:p>
        </p:txBody>
      </p:sp>
      <p:cxnSp>
        <p:nvCxnSpPr>
          <p:cNvPr id="47" name="Straight Arrow Connector 46"/>
          <p:cNvCxnSpPr>
            <a:stCxn id="44" idx="3"/>
            <a:endCxn id="45" idx="1"/>
          </p:cNvCxnSpPr>
          <p:nvPr/>
        </p:nvCxnSpPr>
        <p:spPr bwMode="auto">
          <a:xfrm flipV="1">
            <a:off x="2139418" y="5724206"/>
            <a:ext cx="177537" cy="5391"/>
          </a:xfrm>
          <a:prstGeom prst="straightConnector1">
            <a:avLst/>
          </a:prstGeom>
          <a:noFill/>
          <a:ln w="22225">
            <a:solidFill>
              <a:schemeClr val="tx1"/>
            </a:solidFill>
            <a:round/>
            <a:headEnd/>
            <a:tailEnd type="arrow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grpSp>
        <p:nvGrpSpPr>
          <p:cNvPr id="5" name="Group 47"/>
          <p:cNvGrpSpPr/>
          <p:nvPr/>
        </p:nvGrpSpPr>
        <p:grpSpPr>
          <a:xfrm>
            <a:off x="2436995" y="5563947"/>
            <a:ext cx="2685503" cy="812115"/>
            <a:chOff x="3121052" y="2066119"/>
            <a:chExt cx="2779174" cy="921012"/>
          </a:xfrm>
        </p:grpSpPr>
        <p:sp>
          <p:nvSpPr>
            <p:cNvPr id="49" name="Rectangle 48"/>
            <p:cNvSpPr/>
            <p:nvPr/>
          </p:nvSpPr>
          <p:spPr>
            <a:xfrm>
              <a:off x="3121052" y="2066119"/>
              <a:ext cx="2779174" cy="9210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None/>
              </a:pPr>
              <a:endParaRPr lang="en-US" sz="2400">
                <a:solidFill>
                  <a:prstClr val="white"/>
                </a:solidFill>
              </a:endParaRPr>
            </a:p>
          </p:txBody>
        </p:sp>
        <p:grpSp>
          <p:nvGrpSpPr>
            <p:cNvPr id="7" name="Group 49"/>
            <p:cNvGrpSpPr/>
            <p:nvPr/>
          </p:nvGrpSpPr>
          <p:grpSpPr>
            <a:xfrm>
              <a:off x="3139827" y="2165201"/>
              <a:ext cx="2696709" cy="821930"/>
              <a:chOff x="511186" y="4919303"/>
              <a:chExt cx="2696709" cy="821930"/>
            </a:xfrm>
          </p:grpSpPr>
          <p:pic>
            <p:nvPicPr>
              <p:cNvPr id="51" name="Picture 2"/>
              <p:cNvPicPr>
                <a:picLocks noChangeAspect="1" noChangeArrowheads="1"/>
              </p:cNvPicPr>
              <p:nvPr/>
            </p:nvPicPr>
            <p:blipFill rotWithShape="1">
              <a:blip r:embed="rId2" cstate="screen">
                <a:extLst>
                  <a:ext uri="{28A0092B-C50C-407E-A947-70E740481C1C}">
                    <a14:useLocalDpi xmlns:a14="http://schemas.microsoft.com/office/drawing/2010/main" xmlns=""/>
                  </a:ext>
                </a:extLst>
              </a:blip>
              <a:srcRect t="50000"/>
              <a:stretch/>
            </p:blipFill>
            <p:spPr bwMode="auto">
              <a:xfrm>
                <a:off x="1596450" y="4919303"/>
                <a:ext cx="1581464" cy="2905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2" name="Picture 2"/>
              <p:cNvPicPr>
                <a:picLocks noChangeAspect="1" noChangeArrowheads="1"/>
              </p:cNvPicPr>
              <p:nvPr/>
            </p:nvPicPr>
            <p:blipFill rotWithShape="1">
              <a:blip r:embed="rId3" cstate="screen">
                <a:extLst>
                  <a:ext uri="{28A0092B-C50C-407E-A947-70E740481C1C}">
                    <a14:useLocalDpi xmlns:a14="http://schemas.microsoft.com/office/drawing/2010/main" xmlns=""/>
                  </a:ext>
                </a:extLst>
              </a:blip>
              <a:srcRect/>
              <a:stretch/>
            </p:blipFill>
            <p:spPr bwMode="auto">
              <a:xfrm>
                <a:off x="1596449" y="5224745"/>
                <a:ext cx="1581465" cy="3754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3" name="Rectangle 52"/>
              <p:cNvSpPr/>
              <p:nvPr/>
            </p:nvSpPr>
            <p:spPr>
              <a:xfrm>
                <a:off x="1966767" y="5292575"/>
                <a:ext cx="1241128" cy="84829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buFont typeface="Wingdings" pitchFamily="2" charset="2"/>
                  <a:buNone/>
                </a:pPr>
                <a:endParaRPr lang="en-US" sz="2400" baseline="-25000">
                  <a:solidFill>
                    <a:prstClr val="white"/>
                  </a:solidFill>
                </a:endParaRPr>
              </a:p>
            </p:txBody>
          </p:sp>
          <p:pic>
            <p:nvPicPr>
              <p:cNvPr id="54" name="Picture 2"/>
              <p:cNvPicPr>
                <a:picLocks noChangeAspect="1" noChangeArrowheads="1"/>
              </p:cNvPicPr>
              <p:nvPr/>
            </p:nvPicPr>
            <p:blipFill rotWithShape="1">
              <a:blip r:embed="rId4" cstate="screen">
                <a:extLst>
                  <a:ext uri="{28A0092B-C50C-407E-A947-70E740481C1C}">
                    <a14:useLocalDpi xmlns:a14="http://schemas.microsoft.com/office/drawing/2010/main" xmlns=""/>
                  </a:ext>
                </a:extLst>
              </a:blip>
              <a:srcRect b="-23411"/>
              <a:stretch/>
            </p:blipFill>
            <p:spPr bwMode="auto">
              <a:xfrm>
                <a:off x="1403096" y="5594258"/>
                <a:ext cx="1804799" cy="1469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5" name="Picture 2"/>
              <p:cNvPicPr>
                <a:picLocks noChangeAspect="1" noChangeArrowheads="1"/>
              </p:cNvPicPr>
              <p:nvPr/>
            </p:nvPicPr>
            <p:blipFill rotWithShape="1">
              <a:blip r:embed="rId5" cstate="screen">
                <a:extLst>
                  <a:ext uri="{28A0092B-C50C-407E-A947-70E740481C1C}">
                    <a14:useLocalDpi xmlns:a14="http://schemas.microsoft.com/office/drawing/2010/main" xmlns=""/>
                  </a:ext>
                </a:extLst>
              </a:blip>
              <a:srcRect l="-6" t="50000"/>
              <a:stretch/>
            </p:blipFill>
            <p:spPr bwMode="auto">
              <a:xfrm>
                <a:off x="511186" y="4919304"/>
                <a:ext cx="1085263" cy="2905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6" name="Picture 2"/>
              <p:cNvPicPr>
                <a:picLocks noChangeAspect="1" noChangeArrowheads="1"/>
              </p:cNvPicPr>
              <p:nvPr/>
            </p:nvPicPr>
            <p:blipFill rotWithShape="1">
              <a:blip r:embed="rId6" cstate="screen">
                <a:extLst>
                  <a:ext uri="{28A0092B-C50C-407E-A947-70E740481C1C}">
                    <a14:useLocalDpi xmlns:a14="http://schemas.microsoft.com/office/drawing/2010/main" xmlns=""/>
                  </a:ext>
                </a:extLst>
              </a:blip>
              <a:srcRect/>
              <a:stretch/>
            </p:blipFill>
            <p:spPr bwMode="auto">
              <a:xfrm>
                <a:off x="522391" y="5224746"/>
                <a:ext cx="1074059" cy="3754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cxnSp>
        <p:nvCxnSpPr>
          <p:cNvPr id="57" name="Straight Arrow Connector 56"/>
          <p:cNvCxnSpPr/>
          <p:nvPr/>
        </p:nvCxnSpPr>
        <p:spPr bwMode="auto">
          <a:xfrm>
            <a:off x="7069107" y="5962708"/>
            <a:ext cx="159817" cy="0"/>
          </a:xfrm>
          <a:prstGeom prst="straightConnector1">
            <a:avLst/>
          </a:prstGeom>
          <a:noFill/>
          <a:ln w="22225">
            <a:solidFill>
              <a:schemeClr val="tx1">
                <a:lumMod val="50000"/>
                <a:lumOff val="50000"/>
              </a:schemeClr>
            </a:solidFill>
            <a:round/>
            <a:headEnd/>
            <a:tailEnd type="triangle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pic>
        <p:nvPicPr>
          <p:cNvPr id="58" name="Picture 3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946" t="2294" r="4124" b="4186"/>
          <a:stretch/>
        </p:blipFill>
        <p:spPr bwMode="auto">
          <a:xfrm>
            <a:off x="6157458" y="5645668"/>
            <a:ext cx="911649" cy="6215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9" name="Picture 4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4033" t="3231" r="3495" b="5083"/>
          <a:stretch/>
        </p:blipFill>
        <p:spPr bwMode="auto">
          <a:xfrm>
            <a:off x="7271884" y="5645668"/>
            <a:ext cx="985231" cy="6215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61" name="Straight Arrow Connector 60"/>
          <p:cNvCxnSpPr>
            <a:stCxn id="45" idx="3"/>
          </p:cNvCxnSpPr>
          <p:nvPr/>
        </p:nvCxnSpPr>
        <p:spPr bwMode="auto">
          <a:xfrm flipV="1">
            <a:off x="5237540" y="5724088"/>
            <a:ext cx="173736" cy="118"/>
          </a:xfrm>
          <a:prstGeom prst="straightConnector1">
            <a:avLst/>
          </a:prstGeom>
          <a:noFill/>
          <a:ln w="22225">
            <a:solidFill>
              <a:schemeClr val="tx1"/>
            </a:solidFill>
            <a:round/>
            <a:headEnd/>
            <a:tailEnd type="arrow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23" name="TextBox 22"/>
          <p:cNvSpPr txBox="1"/>
          <p:nvPr/>
        </p:nvSpPr>
        <p:spPr>
          <a:xfrm>
            <a:off x="1393016" y="2245252"/>
            <a:ext cx="25092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None/>
            </a:pPr>
            <a:r>
              <a:rPr lang="en-US" sz="1600" b="1" dirty="0" err="1" smtClean="0">
                <a:solidFill>
                  <a:prstClr val="black"/>
                </a:solidFill>
                <a:latin typeface="Tahoma"/>
                <a:cs typeface="Tahoma"/>
              </a:rPr>
              <a:t>Netflow</a:t>
            </a:r>
            <a:r>
              <a:rPr lang="en-US" sz="1600" b="1" dirty="0" smtClean="0">
                <a:solidFill>
                  <a:prstClr val="black"/>
                </a:solidFill>
                <a:latin typeface="Tahoma"/>
                <a:cs typeface="Tahoma"/>
              </a:rPr>
              <a:t> and log data</a:t>
            </a:r>
            <a:endParaRPr lang="en-US" sz="1600" dirty="0" smtClean="0">
              <a:solidFill>
                <a:prstClr val="black"/>
              </a:solidFill>
              <a:latin typeface="Tahoma"/>
              <a:cs typeface="Tahoma"/>
            </a:endParaRPr>
          </a:p>
        </p:txBody>
      </p:sp>
      <p:grpSp>
        <p:nvGrpSpPr>
          <p:cNvPr id="22" name="Group 70"/>
          <p:cNvGrpSpPr/>
          <p:nvPr/>
        </p:nvGrpSpPr>
        <p:grpSpPr>
          <a:xfrm>
            <a:off x="4300413" y="1294312"/>
            <a:ext cx="4786043" cy="2346912"/>
            <a:chOff x="4403321" y="1519994"/>
            <a:chExt cx="4786043" cy="2346912"/>
          </a:xfrm>
        </p:grpSpPr>
        <p:sp>
          <p:nvSpPr>
            <p:cNvPr id="29" name="Rectangle 28"/>
            <p:cNvSpPr/>
            <p:nvPr/>
          </p:nvSpPr>
          <p:spPr>
            <a:xfrm>
              <a:off x="4403321" y="1711422"/>
              <a:ext cx="793906" cy="4571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None/>
              </a:pPr>
              <a:endParaRPr lang="en-US" sz="2400">
                <a:solidFill>
                  <a:prstClr val="white"/>
                </a:solidFill>
              </a:endParaRPr>
            </a:p>
          </p:txBody>
        </p:sp>
        <p:pic>
          <p:nvPicPr>
            <p:cNvPr id="9" name="Picture 2" descr="http://www.bubbleindia.com/wp-content/uploads/2012/03/vpn-diagram.gif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8281" y="1529756"/>
              <a:ext cx="3524513" cy="20495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/>
            <p:cNvSpPr/>
            <p:nvPr/>
          </p:nvSpPr>
          <p:spPr>
            <a:xfrm>
              <a:off x="7876006" y="1706537"/>
              <a:ext cx="783360" cy="5833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None/>
              </a:pPr>
              <a:endParaRPr lang="en-US" sz="2400">
                <a:solidFill>
                  <a:prstClr val="white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7142565" y="1730669"/>
              <a:ext cx="1077240" cy="3728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None/>
              </a:pPr>
              <a:endParaRPr lang="en-US" sz="2400">
                <a:solidFill>
                  <a:prstClr val="white"/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7017346" y="1683730"/>
              <a:ext cx="263321" cy="3728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None/>
              </a:pPr>
              <a:endParaRPr lang="en-US" sz="2400">
                <a:solidFill>
                  <a:prstClr val="white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626115" y="3097715"/>
              <a:ext cx="1292577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 fontAlgn="base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None/>
              </a:pPr>
              <a:r>
                <a:rPr lang="en-US" sz="1000" b="1" dirty="0" smtClean="0">
                  <a:solidFill>
                    <a:prstClr val="black"/>
                  </a:solidFill>
                  <a:latin typeface="Tahoma"/>
                  <a:cs typeface="Tahoma"/>
                </a:rPr>
                <a:t>100s of office locations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597473" y="3015080"/>
              <a:ext cx="1483607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 fontAlgn="base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None/>
              </a:pPr>
              <a:r>
                <a:rPr lang="en-US" sz="1000" b="1" dirty="0" smtClean="0">
                  <a:solidFill>
                    <a:prstClr val="black"/>
                  </a:solidFill>
                  <a:latin typeface="Tahoma"/>
                  <a:cs typeface="Tahoma"/>
                </a:rPr>
                <a:t>Teleworker with VPN client software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375028" y="3620685"/>
              <a:ext cx="281433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fontAlgn="base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None/>
              </a:pPr>
              <a:r>
                <a:rPr lang="en-US" sz="1000" dirty="0" smtClean="0">
                  <a:solidFill>
                    <a:prstClr val="black"/>
                  </a:solidFill>
                  <a:latin typeface="Tahoma"/>
                  <a:cs typeface="Tahoma"/>
                </a:rPr>
                <a:t>VPN = Virtual Private Network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649797" y="2908293"/>
              <a:ext cx="520099" cy="14499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 fontAlgn="base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None/>
              </a:pPr>
              <a:endParaRPr lang="en-US" sz="1050" b="1" dirty="0" smtClean="0">
                <a:solidFill>
                  <a:prstClr val="black"/>
                </a:solidFill>
                <a:latin typeface="Tahoma"/>
                <a:cs typeface="Tahoma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679038" y="3458258"/>
              <a:ext cx="1482621" cy="15388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 fontAlgn="base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None/>
              </a:pPr>
              <a:r>
                <a:rPr lang="en-US" sz="1000" b="1" dirty="0" smtClean="0">
                  <a:solidFill>
                    <a:prstClr val="black"/>
                  </a:solidFill>
                  <a:latin typeface="Tahoma"/>
                  <a:cs typeface="Tahoma"/>
                </a:rPr>
                <a:t>Wireless VPN client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478742" y="3063915"/>
              <a:ext cx="1122078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 fontAlgn="base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None/>
              </a:pPr>
              <a:r>
                <a:rPr lang="en-US" sz="1000" b="1" dirty="0" smtClean="0">
                  <a:solidFill>
                    <a:prstClr val="black"/>
                  </a:solidFill>
                  <a:latin typeface="Tahoma"/>
                  <a:cs typeface="Tahoma"/>
                </a:rPr>
                <a:t>Homeworker with VPN router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4657102" y="2223671"/>
              <a:ext cx="1503711" cy="15388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 fontAlgn="base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None/>
              </a:pPr>
              <a:r>
                <a:rPr lang="en-US" sz="1000" b="1" dirty="0" smtClean="0">
                  <a:solidFill>
                    <a:prstClr val="black"/>
                  </a:solidFill>
                  <a:latin typeface="Tahoma"/>
                  <a:cs typeface="Tahoma"/>
                </a:rPr>
                <a:t>VPN client software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790440" y="2079216"/>
              <a:ext cx="1227034" cy="15388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 fontAlgn="base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None/>
              </a:pPr>
              <a:r>
                <a:rPr lang="en-US" sz="1000" b="1" dirty="0" smtClean="0">
                  <a:solidFill>
                    <a:prstClr val="black"/>
                  </a:solidFill>
                  <a:latin typeface="Tahoma"/>
                  <a:cs typeface="Tahoma"/>
                </a:rPr>
                <a:t>Homeworker with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017346" y="1700364"/>
              <a:ext cx="1058714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fontAlgn="base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None/>
              </a:pPr>
              <a:r>
                <a:rPr lang="en-US" sz="1000" b="1" dirty="0" smtClean="0">
                  <a:solidFill>
                    <a:prstClr val="black"/>
                  </a:solidFill>
                  <a:latin typeface="Tahoma"/>
                  <a:cs typeface="Tahoma"/>
                </a:rPr>
                <a:t>Agency HQ</a:t>
              </a: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4988270" y="2029463"/>
              <a:ext cx="840313" cy="6156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None/>
              </a:pPr>
              <a:endParaRPr lang="en-US" sz="2400">
                <a:solidFill>
                  <a:prstClr val="white"/>
                </a:solidFill>
              </a:endParaRPr>
            </a:p>
          </p:txBody>
        </p:sp>
        <p:sp>
          <p:nvSpPr>
            <p:cNvPr id="62" name="Rectangle 61"/>
            <p:cNvSpPr/>
            <p:nvPr/>
          </p:nvSpPr>
          <p:spPr>
            <a:xfrm>
              <a:off x="6408848" y="1519994"/>
              <a:ext cx="1035337" cy="810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None/>
              </a:pPr>
              <a:endParaRPr lang="en-US" sz="2400">
                <a:solidFill>
                  <a:prstClr val="white"/>
                </a:solidFill>
              </a:endParaRPr>
            </a:p>
          </p:txBody>
        </p:sp>
      </p:grpSp>
      <p:cxnSp>
        <p:nvCxnSpPr>
          <p:cNvPr id="73" name="Straight Arrow Connector 72"/>
          <p:cNvCxnSpPr>
            <a:endCxn id="9" idx="1"/>
          </p:cNvCxnSpPr>
          <p:nvPr/>
        </p:nvCxnSpPr>
        <p:spPr>
          <a:xfrm flipV="1">
            <a:off x="3804093" y="2328831"/>
            <a:ext cx="1241280" cy="85698"/>
          </a:xfrm>
          <a:prstGeom prst="straightConnector1">
            <a:avLst/>
          </a:prstGeom>
          <a:ln>
            <a:tailEnd type="none"/>
          </a:ln>
          <a:effectLst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1447800" y="6416675"/>
            <a:ext cx="6477000" cy="365125"/>
          </a:xfrm>
        </p:spPr>
        <p:txBody>
          <a:bodyPr/>
          <a:lstStyle/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Approved for Public Release, Distribution Unlimited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8077200" y="6416675"/>
            <a:ext cx="762000" cy="365125"/>
          </a:xfrm>
        </p:spPr>
        <p:txBody>
          <a:bodyPr/>
          <a:lstStyle/>
          <a:p>
            <a:pPr>
              <a:defRPr/>
            </a:pPr>
            <a:fld id="{92E37EE9-18D6-421F-8DC1-52C21541CEAC}" type="slidenum">
              <a:rPr lang="en-US"/>
              <a:pPr>
                <a:defRPr/>
              </a:pPr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051690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 smtClean="0"/>
              <a:t>“Small data” clustering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B206ADB-BCB7-498D-B4CB-648C2FEF58B0}" type="datetime1">
              <a:rPr lang="en-US" smtClean="0"/>
              <a:pPr>
                <a:defRPr/>
              </a:pPr>
              <a:t>1/4/2016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2E37EE9-18D6-421F-8DC1-52C21541CEAC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1026" name="AutoShape 2" descr="../../_images/plot_cluster_comparison_001.pn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8" name="Picture 4" descr="../../_images/plot_cluster_comparison_001.png"/>
          <p:cNvPicPr>
            <a:picLocks noChangeAspect="1" noChangeArrowheads="1"/>
          </p:cNvPicPr>
          <p:nvPr/>
        </p:nvPicPr>
        <p:blipFill>
          <a:blip r:embed="rId2" cstate="print"/>
          <a:srcRect l="13542" r="13542"/>
          <a:stretch>
            <a:fillRect/>
          </a:stretch>
        </p:blipFill>
        <p:spPr bwMode="auto">
          <a:xfrm>
            <a:off x="1905000" y="2057400"/>
            <a:ext cx="5334000" cy="3657600"/>
          </a:xfrm>
          <a:prstGeom prst="rect">
            <a:avLst/>
          </a:prstGeom>
          <a:noFill/>
        </p:spPr>
      </p:pic>
      <p:sp>
        <p:nvSpPr>
          <p:cNvPr id="205" name="TextBox 204"/>
          <p:cNvSpPr txBox="1"/>
          <p:nvPr/>
        </p:nvSpPr>
        <p:spPr>
          <a:xfrm>
            <a:off x="1219200" y="905470"/>
            <a:ext cx="6705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Hierarchical clustering works great for small data</a:t>
            </a:r>
          </a:p>
          <a:p>
            <a:pPr algn="ctr"/>
            <a:r>
              <a:rPr lang="en-US" dirty="0" smtClean="0"/>
              <a:t>These algorithms are </a:t>
            </a:r>
            <a:r>
              <a:rPr lang="en-US" b="1" dirty="0" smtClean="0"/>
              <a:t>O(N^2)</a:t>
            </a:r>
            <a:r>
              <a:rPr lang="en-US" dirty="0" smtClean="0"/>
              <a:t> requiring computation of N^2 distances</a:t>
            </a:r>
          </a:p>
          <a:p>
            <a:pPr algn="ctr"/>
            <a:r>
              <a:rPr lang="en-US" b="1" dirty="0" smtClean="0"/>
              <a:t>They will not scale well</a:t>
            </a:r>
            <a:endParaRPr lang="en-US" b="1" dirty="0" smtClean="0"/>
          </a:p>
        </p:txBody>
      </p:sp>
      <p:sp>
        <p:nvSpPr>
          <p:cNvPr id="17" name="Right Brace 16"/>
          <p:cNvSpPr/>
          <p:nvPr/>
        </p:nvSpPr>
        <p:spPr>
          <a:xfrm rot="16200000">
            <a:off x="4495800" y="-685800"/>
            <a:ext cx="228600" cy="5257800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609600" y="5791200"/>
            <a:ext cx="8001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Most (not all) algorithms that do dimensionality reduction, produce </a:t>
            </a:r>
            <a:r>
              <a:rPr lang="en-US" dirty="0" err="1" smtClean="0"/>
              <a:t>dendrograms</a:t>
            </a:r>
            <a:r>
              <a:rPr lang="en-US" dirty="0" smtClean="0"/>
              <a:t>, learn manifolds, or construct 2d projections are also O(N^2)</a:t>
            </a:r>
            <a:endParaRPr lang="en-US" b="1" dirty="0" smtClean="0"/>
          </a:p>
        </p:txBody>
      </p:sp>
      <p:sp>
        <p:nvSpPr>
          <p:cNvPr id="81922" name="AutoShape 2" descr="http://i.stack.imgur.com/W17PL.png"/>
          <p:cNvSpPr>
            <a:spLocks noChangeAspect="1" noChangeArrowheads="1"/>
          </p:cNvSpPr>
          <p:nvPr/>
        </p:nvSpPr>
        <p:spPr bwMode="auto">
          <a:xfrm>
            <a:off x="63500" y="-136525"/>
            <a:ext cx="6019800" cy="59436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924" name="AutoShape 4" descr="http://i.stack.imgur.com/W17PL.png"/>
          <p:cNvSpPr>
            <a:spLocks noChangeAspect="1" noChangeArrowheads="1"/>
          </p:cNvSpPr>
          <p:nvPr/>
        </p:nvSpPr>
        <p:spPr bwMode="auto">
          <a:xfrm>
            <a:off x="63500" y="-136525"/>
            <a:ext cx="6019800" cy="59436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 smtClean="0"/>
              <a:t>Scalable clustering in a </a:t>
            </a:r>
            <a:r>
              <a:rPr lang="en-US" dirty="0" err="1" smtClean="0"/>
              <a:t>MapReduce</a:t>
            </a:r>
            <a:r>
              <a:rPr lang="en-US" dirty="0" smtClean="0"/>
              <a:t> world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B206ADB-BCB7-498D-B4CB-648C2FEF58B0}" type="datetime1">
              <a:rPr lang="en-US" smtClean="0"/>
              <a:pPr>
                <a:defRPr/>
              </a:pPr>
              <a:t>1/4/2016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2E37EE9-18D6-421F-8DC1-52C21541CEAC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1026" name="AutoShape 2" descr="../../_images/plot_cluster_comparison_001.pn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5" name="TextBox 204"/>
          <p:cNvSpPr txBox="1"/>
          <p:nvPr/>
        </p:nvSpPr>
        <p:spPr>
          <a:xfrm>
            <a:off x="1066800" y="1143000"/>
            <a:ext cx="701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E-M approaches (like k-means) are embarrassingly parallel </a:t>
            </a:r>
            <a:r>
              <a:rPr lang="en-US" b="1" dirty="0" smtClean="0"/>
              <a:t>per iteration</a:t>
            </a:r>
            <a:endParaRPr lang="en-US" dirty="0" smtClean="0"/>
          </a:p>
          <a:p>
            <a:pPr algn="ctr"/>
            <a:r>
              <a:rPr lang="en-US" b="1" dirty="0" smtClean="0"/>
              <a:t>But they only produce local optima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85800" y="4038600"/>
            <a:ext cx="8001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Other O(N*K) mixture models estimated with sampling procedures tend to require lots of O(N*K) iterations (aka MR jobs/tasks) to converge</a:t>
            </a:r>
            <a:endParaRPr lang="en-US" b="1" dirty="0" smtClean="0"/>
          </a:p>
        </p:txBody>
      </p:sp>
      <p:sp>
        <p:nvSpPr>
          <p:cNvPr id="81922" name="AutoShape 2" descr="http://i.stack.imgur.com/W17PL.png"/>
          <p:cNvSpPr>
            <a:spLocks noChangeAspect="1" noChangeArrowheads="1"/>
          </p:cNvSpPr>
          <p:nvPr/>
        </p:nvSpPr>
        <p:spPr bwMode="auto">
          <a:xfrm>
            <a:off x="63500" y="-136525"/>
            <a:ext cx="6019800" cy="59436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924" name="AutoShape 4" descr="http://i.stack.imgur.com/W17PL.png"/>
          <p:cNvSpPr>
            <a:spLocks noChangeAspect="1" noChangeArrowheads="1"/>
          </p:cNvSpPr>
          <p:nvPr/>
        </p:nvSpPr>
        <p:spPr bwMode="auto">
          <a:xfrm>
            <a:off x="63500" y="-136525"/>
            <a:ext cx="6019800" cy="59436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2946" name="AutoShape 2" descr="https://upload.wikimedia.org/wikipedia/commons/thumb/d/d2/K_Means_Example_Step_4.svg/139px-K_Means_Example_Step_4.svg.png"/>
          <p:cNvSpPr>
            <a:spLocks noChangeAspect="1" noChangeArrowheads="1"/>
          </p:cNvSpPr>
          <p:nvPr/>
        </p:nvSpPr>
        <p:spPr bwMode="auto">
          <a:xfrm>
            <a:off x="63500" y="-136525"/>
            <a:ext cx="1323975" cy="11430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3" name="Group 22"/>
          <p:cNvGrpSpPr/>
          <p:nvPr/>
        </p:nvGrpSpPr>
        <p:grpSpPr>
          <a:xfrm>
            <a:off x="933450" y="1865531"/>
            <a:ext cx="7277100" cy="2170331"/>
            <a:chOff x="933450" y="2667000"/>
            <a:chExt cx="7277100" cy="2170331"/>
          </a:xfrm>
        </p:grpSpPr>
        <p:pic>
          <p:nvPicPr>
            <p:cNvPr id="82947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933450" y="2667000"/>
              <a:ext cx="7277100" cy="1524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6" name="TextBox 15"/>
            <p:cNvSpPr txBox="1"/>
            <p:nvPr/>
          </p:nvSpPr>
          <p:spPr>
            <a:xfrm>
              <a:off x="990600" y="4202668"/>
              <a:ext cx="17526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Initialize </a:t>
              </a:r>
              <a:r>
                <a:rPr lang="en-US" sz="1200" dirty="0" err="1" smtClean="0"/>
                <a:t>centroids</a:t>
              </a:r>
              <a:endParaRPr lang="en-US" sz="1200" b="1" dirty="0" smtClean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743200" y="4191000"/>
              <a:ext cx="17526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Assign each point to nearest </a:t>
              </a:r>
              <a:r>
                <a:rPr lang="en-US" sz="1200" dirty="0" err="1" smtClean="0"/>
                <a:t>centroid</a:t>
              </a:r>
              <a:r>
                <a:rPr lang="en-US" sz="1200" dirty="0" smtClean="0"/>
                <a:t> ; O(N*K)</a:t>
              </a:r>
              <a:endParaRPr lang="en-US" sz="1200" b="1" dirty="0" smtClean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572000" y="4191000"/>
              <a:ext cx="17526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Group data into clusters, </a:t>
              </a:r>
              <a:r>
                <a:rPr lang="en-US" sz="1200" dirty="0" err="1" smtClean="0"/>
                <a:t>recompute</a:t>
              </a:r>
              <a:r>
                <a:rPr lang="en-US" sz="1200" dirty="0" smtClean="0"/>
                <a:t> </a:t>
              </a:r>
              <a:r>
                <a:rPr lang="en-US" sz="1200" dirty="0" err="1" smtClean="0"/>
                <a:t>centroids</a:t>
              </a:r>
              <a:endParaRPr lang="en-US" sz="1200" b="1" dirty="0" smtClean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6400800" y="4218801"/>
              <a:ext cx="17526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Repeat until convergence</a:t>
              </a:r>
              <a:endParaRPr lang="en-US" sz="1200" b="1" dirty="0" smtClean="0"/>
            </a:p>
          </p:txBody>
        </p:sp>
      </p:grpSp>
      <p:sp>
        <p:nvSpPr>
          <p:cNvPr id="50" name="TextBox 49"/>
          <p:cNvSpPr txBox="1"/>
          <p:nvPr/>
        </p:nvSpPr>
        <p:spPr>
          <a:xfrm>
            <a:off x="762000" y="5265003"/>
            <a:ext cx="8001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But…</a:t>
            </a:r>
          </a:p>
          <a:p>
            <a:pPr algn="ctr"/>
            <a:r>
              <a:rPr lang="en-US" sz="2400" b="1" dirty="0" smtClean="0"/>
              <a:t>What if the </a:t>
            </a:r>
            <a:r>
              <a:rPr lang="en-US" sz="2400" b="1" i="1" dirty="0" smtClean="0"/>
              <a:t>features</a:t>
            </a:r>
            <a:r>
              <a:rPr lang="en-US" sz="2400" b="1" dirty="0" smtClean="0"/>
              <a:t> are distributed or high dimensional?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/>
          <p:cNvSpPr/>
          <p:nvPr/>
        </p:nvSpPr>
        <p:spPr>
          <a:xfrm>
            <a:off x="1854518" y="1319842"/>
            <a:ext cx="3571417" cy="5029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None/>
            </a:pPr>
            <a:endParaRPr lang="en-US" sz="2400">
              <a:solidFill>
                <a:prstClr val="white"/>
              </a:solidFill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101439" y="3437488"/>
            <a:ext cx="1974782" cy="6061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6" name="TextBox 65"/>
          <p:cNvSpPr txBox="1"/>
          <p:nvPr/>
        </p:nvSpPr>
        <p:spPr>
          <a:xfrm>
            <a:off x="1873180" y="3373941"/>
            <a:ext cx="3492518" cy="95410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60 iterations of 3 clustering algorithms consolidated via “voting procedure”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None/>
            </a:pPr>
            <a:endParaRPr lang="en-US" sz="14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None/>
            </a:pPr>
            <a:r>
              <a:rPr lang="en-US" sz="14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Ranked list of outliers</a:t>
            </a:r>
          </a:p>
        </p:txBody>
      </p:sp>
      <p:sp>
        <p:nvSpPr>
          <p:cNvPr id="138" name="Left Brace 137"/>
          <p:cNvSpPr/>
          <p:nvPr/>
        </p:nvSpPr>
        <p:spPr>
          <a:xfrm>
            <a:off x="7632441" y="3460791"/>
            <a:ext cx="172103" cy="357668"/>
          </a:xfrm>
          <a:prstGeom prst="leftBrace">
            <a:avLst>
              <a:gd name="adj1" fmla="val 25000"/>
              <a:gd name="adj2" fmla="val 50000"/>
            </a:avLst>
          </a:prstGeom>
          <a:ln w="285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400" baseline="-25000">
              <a:solidFill>
                <a:prstClr val="black"/>
              </a:solidFill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6639705" y="3466549"/>
            <a:ext cx="83820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Outliers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077200" y="6416675"/>
            <a:ext cx="762000" cy="365125"/>
          </a:xfrm>
        </p:spPr>
        <p:txBody>
          <a:bodyPr/>
          <a:lstStyle/>
          <a:p>
            <a:pPr>
              <a:defRPr/>
            </a:pPr>
            <a:fld id="{23CEF55A-F7E8-4EAD-A9EA-122ED85B68C9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1447800" y="6416675"/>
            <a:ext cx="6477000" cy="365125"/>
          </a:xfrm>
        </p:spPr>
        <p:txBody>
          <a:bodyPr/>
          <a:lstStyle/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Approved for Public Release, Distribution Unlimited</a:t>
            </a:r>
          </a:p>
        </p:txBody>
      </p:sp>
      <p:sp>
        <p:nvSpPr>
          <p:cNvPr id="10" name="Content Placeholder 1"/>
          <p:cNvSpPr>
            <a:spLocks noGrp="1"/>
          </p:cNvSpPr>
          <p:nvPr>
            <p:ph idx="1"/>
          </p:nvPr>
        </p:nvSpPr>
        <p:spPr>
          <a:xfrm>
            <a:off x="381000" y="917448"/>
            <a:ext cx="8458200" cy="379507"/>
          </a:xfrm>
          <a:solidFill>
            <a:schemeClr val="bg1"/>
          </a:solidFill>
          <a:ln w="25400">
            <a:solidFill>
              <a:schemeClr val="bg1"/>
            </a:solidFill>
          </a:ln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b="1" dirty="0" smtClean="0"/>
              <a:t>Approach: Identify IP addresses that behave differently from others</a:t>
            </a:r>
            <a:endParaRPr lang="en-US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1854518" y="1495627"/>
            <a:ext cx="3492518" cy="138499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 smtClean="0">
                <a:solidFill>
                  <a:prstClr val="black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5.2 billion communications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1400" dirty="0">
              <a:solidFill>
                <a:prstClr val="black"/>
              </a:solidFill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 smtClean="0">
                <a:solidFill>
                  <a:prstClr val="black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750 million communications between IP address pairs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1400" dirty="0" smtClean="0">
              <a:solidFill>
                <a:prstClr val="black"/>
              </a:solidFill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 smtClean="0">
                <a:solidFill>
                  <a:prstClr val="black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530 thousand summarized connections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6021093" y="1488855"/>
            <a:ext cx="2287233" cy="14157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 smtClean="0">
                <a:solidFill>
                  <a:prstClr val="black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Raw data:</a:t>
            </a:r>
          </a:p>
          <a:p>
            <a:pPr marL="285750" indent="-28575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prstClr val="black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Source IP address</a:t>
            </a:r>
          </a:p>
          <a:p>
            <a:pPr marL="285750" indent="-28575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prstClr val="black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Destination IP address</a:t>
            </a:r>
          </a:p>
          <a:p>
            <a:pPr marL="285750" indent="-28575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prstClr val="black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Bytes</a:t>
            </a:r>
          </a:p>
          <a:p>
            <a:pPr marL="285750" indent="-28575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prstClr val="black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Packets</a:t>
            </a:r>
          </a:p>
          <a:p>
            <a:pPr marL="285750" indent="-28575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prstClr val="black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Port</a:t>
            </a:r>
          </a:p>
          <a:p>
            <a:pPr marL="285750" indent="-28575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prstClr val="black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P</a:t>
            </a:r>
            <a:r>
              <a:rPr lang="en-US" sz="1200" dirty="0" smtClean="0">
                <a:solidFill>
                  <a:prstClr val="black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rotocol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525553" y="1867772"/>
            <a:ext cx="996221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prstClr val="black"/>
                </a:solidFill>
                <a:latin typeface="Tahoma"/>
                <a:cs typeface="Tahoma"/>
              </a:rPr>
              <a:t>Data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299140" y="3522338"/>
            <a:ext cx="1449049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prstClr val="black"/>
                </a:solidFill>
                <a:latin typeface="Tahoma"/>
                <a:cs typeface="Tahoma"/>
              </a:rPr>
              <a:t>Algorithms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414064" y="5189449"/>
            <a:ext cx="1219200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prstClr val="black"/>
                </a:solidFill>
                <a:latin typeface="Tahoma"/>
                <a:cs typeface="Tahoma"/>
              </a:rPr>
              <a:t>Outcome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5747347" y="4676730"/>
            <a:ext cx="256097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None/>
            </a:pPr>
            <a:r>
              <a:rPr lang="en-US" sz="14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IP address conducts recon on 9683 IP addresses from inside network</a:t>
            </a:r>
          </a:p>
        </p:txBody>
      </p:sp>
      <p:grpSp>
        <p:nvGrpSpPr>
          <p:cNvPr id="5" name="Group 15"/>
          <p:cNvGrpSpPr/>
          <p:nvPr/>
        </p:nvGrpSpPr>
        <p:grpSpPr>
          <a:xfrm>
            <a:off x="6132756" y="5300618"/>
            <a:ext cx="2181106" cy="961726"/>
            <a:chOff x="6254059" y="5356604"/>
            <a:chExt cx="2181106" cy="961726"/>
          </a:xfrm>
        </p:grpSpPr>
        <p:pic>
          <p:nvPicPr>
            <p:cNvPr id="51" name="Content Placeholder 6" descr="170aggchange.jpg"/>
            <p:cNvPicPr>
              <a:picLocks noChangeAspect="1"/>
            </p:cNvPicPr>
            <p:nvPr/>
          </p:nvPicPr>
          <p:blipFill rotWithShape="1">
            <a:blip r:embed="rId4" cstate="print"/>
            <a:srcRect l="66538" t="39717" r="4575" b="48938"/>
            <a:stretch/>
          </p:blipFill>
          <p:spPr bwMode="auto">
            <a:xfrm>
              <a:off x="6466408" y="5525513"/>
              <a:ext cx="1968757" cy="6160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6" name="TextBox 55"/>
            <p:cNvSpPr txBox="1"/>
            <p:nvPr/>
          </p:nvSpPr>
          <p:spPr>
            <a:xfrm>
              <a:off x="6603176" y="6118275"/>
              <a:ext cx="1619716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base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None/>
              </a:pPr>
              <a:r>
                <a:rPr lang="en-US" sz="700" dirty="0" smtClean="0">
                  <a:solidFill>
                    <a:prstClr val="white">
                      <a:lumMod val="50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Time</a:t>
              </a:r>
            </a:p>
          </p:txBody>
        </p:sp>
        <p:sp>
          <p:nvSpPr>
            <p:cNvPr id="57" name="TextBox 56"/>
            <p:cNvSpPr txBox="1"/>
            <p:nvPr/>
          </p:nvSpPr>
          <p:spPr>
            <a:xfrm rot="16200000">
              <a:off x="5892639" y="5718024"/>
              <a:ext cx="922896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base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None/>
              </a:pPr>
              <a:r>
                <a:rPr lang="en-US" sz="700" dirty="0" smtClean="0">
                  <a:solidFill>
                    <a:prstClr val="white">
                      <a:lumMod val="50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Bytes per hour</a:t>
              </a:r>
            </a:p>
          </p:txBody>
        </p:sp>
      </p:grpSp>
      <p:sp>
        <p:nvSpPr>
          <p:cNvPr id="2" name="Down Arrow 1"/>
          <p:cNvSpPr/>
          <p:nvPr/>
        </p:nvSpPr>
        <p:spPr>
          <a:xfrm>
            <a:off x="3451481" y="1793124"/>
            <a:ext cx="181998" cy="169277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400" baseline="-25000">
              <a:solidFill>
                <a:prstClr val="white"/>
              </a:solidFill>
            </a:endParaRPr>
          </a:p>
        </p:txBody>
      </p:sp>
      <p:sp>
        <p:nvSpPr>
          <p:cNvPr id="58" name="Down Arrow 57"/>
          <p:cNvSpPr/>
          <p:nvPr/>
        </p:nvSpPr>
        <p:spPr>
          <a:xfrm>
            <a:off x="3451481" y="2438309"/>
            <a:ext cx="181998" cy="169277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400" baseline="-25000">
              <a:solidFill>
                <a:prstClr val="white"/>
              </a:solidFill>
            </a:endParaRPr>
          </a:p>
        </p:txBody>
      </p:sp>
      <p:sp>
        <p:nvSpPr>
          <p:cNvPr id="64" name="Down Arrow 63"/>
          <p:cNvSpPr/>
          <p:nvPr/>
        </p:nvSpPr>
        <p:spPr>
          <a:xfrm>
            <a:off x="3470143" y="3888834"/>
            <a:ext cx="181998" cy="169277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400" baseline="-25000">
              <a:solidFill>
                <a:prstClr val="white"/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1917408" y="4946953"/>
            <a:ext cx="3492518" cy="116955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Investigated two extreme outliers out of 4.6 billion IP addresses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14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fontAlgn="base">
              <a:spcBef>
                <a:spcPct val="0"/>
              </a:spcBef>
              <a:spcAft>
                <a:spcPts val="200"/>
              </a:spcAft>
              <a:buSzPct val="120000"/>
              <a:buFont typeface="Wingdings" pitchFamily="2" charset="2"/>
              <a:buNone/>
            </a:pP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Identified </a:t>
            </a:r>
            <a:r>
              <a:rPr lang="en-US" sz="14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potentially </a:t>
            </a: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compromised </a:t>
            </a:r>
            <a:r>
              <a:rPr lang="en-US" sz="14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IP address</a:t>
            </a:r>
            <a:endParaRPr lang="en-US" sz="14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2" name="Down Arrow 71"/>
          <p:cNvSpPr/>
          <p:nvPr/>
        </p:nvSpPr>
        <p:spPr>
          <a:xfrm>
            <a:off x="3470143" y="5444423"/>
            <a:ext cx="181998" cy="169277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400" baseline="-25000">
              <a:solidFill>
                <a:prstClr val="white"/>
              </a:solidFill>
            </a:endParaRPr>
          </a:p>
        </p:txBody>
      </p:sp>
      <p:cxnSp>
        <p:nvCxnSpPr>
          <p:cNvPr id="53" name="Straight Arrow Connector 52"/>
          <p:cNvCxnSpPr/>
          <p:nvPr/>
        </p:nvCxnSpPr>
        <p:spPr>
          <a:xfrm>
            <a:off x="7291731" y="5368079"/>
            <a:ext cx="186174" cy="204089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TextBox 76"/>
          <p:cNvSpPr txBox="1"/>
          <p:nvPr/>
        </p:nvSpPr>
        <p:spPr>
          <a:xfrm>
            <a:off x="5717207" y="3366781"/>
            <a:ext cx="430887" cy="716736"/>
          </a:xfrm>
          <a:prstGeom prst="rect">
            <a:avLst/>
          </a:prstGeom>
          <a:noFill/>
          <a:ln>
            <a:noFill/>
          </a:ln>
        </p:spPr>
        <p:txBody>
          <a:bodyPr vert="vert270"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800" dirty="0" smtClean="0">
                <a:solidFill>
                  <a:prstClr val="white">
                    <a:lumMod val="50000"/>
                  </a:prstClr>
                </a:solidFill>
                <a:latin typeface="Tahoma"/>
                <a:cs typeface="Tahoma"/>
              </a:rPr>
              <a:t>Reachability Distance</a:t>
            </a:r>
          </a:p>
        </p:txBody>
      </p:sp>
      <p:sp>
        <p:nvSpPr>
          <p:cNvPr id="93" name="TextBox 92"/>
          <p:cNvSpPr txBox="1"/>
          <p:nvPr/>
        </p:nvSpPr>
        <p:spPr>
          <a:xfrm rot="5400000">
            <a:off x="7016954" y="3758683"/>
            <a:ext cx="307777" cy="716736"/>
          </a:xfrm>
          <a:prstGeom prst="rect">
            <a:avLst/>
          </a:prstGeom>
          <a:noFill/>
          <a:ln>
            <a:noFill/>
          </a:ln>
        </p:spPr>
        <p:txBody>
          <a:bodyPr vert="vert270"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800" dirty="0" smtClean="0">
                <a:solidFill>
                  <a:prstClr val="white">
                    <a:lumMod val="50000"/>
                  </a:prstClr>
                </a:solidFill>
                <a:latin typeface="Tahoma"/>
                <a:cs typeface="Tahoma"/>
              </a:rPr>
              <a:t>IP Addresses</a:t>
            </a:r>
          </a:p>
        </p:txBody>
      </p:sp>
      <p:cxnSp>
        <p:nvCxnSpPr>
          <p:cNvPr id="39" name="Straight Connector 38"/>
          <p:cNvCxnSpPr>
            <a:endCxn id="138" idx="1"/>
          </p:cNvCxnSpPr>
          <p:nvPr/>
        </p:nvCxnSpPr>
        <p:spPr>
          <a:xfrm>
            <a:off x="7477905" y="3639625"/>
            <a:ext cx="154536" cy="0"/>
          </a:xfrm>
          <a:prstGeom prst="line">
            <a:avLst/>
          </a:prstGeom>
          <a:ln w="285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1" name="Title 2"/>
          <p:cNvSpPr txBox="1">
            <a:spLocks/>
          </p:cNvSpPr>
          <p:nvPr/>
        </p:nvSpPr>
        <p:spPr bwMode="auto">
          <a:xfrm>
            <a:off x="1524000" y="143219"/>
            <a:ext cx="7473498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/>
                <a:ea typeface="MS PGothic" pitchFamily="34" charset="-128"/>
                <a:cs typeface="ＭＳ Ｐゴシック" charset="-128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MS PGothic" pitchFamily="34" charset="-128"/>
                <a:cs typeface="ＭＳ Ｐゴシック" charset="-128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MS PGothic" pitchFamily="34" charset="-128"/>
                <a:cs typeface="ＭＳ Ｐゴシック" charset="-128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MS PGothic" pitchFamily="34" charset="-128"/>
                <a:cs typeface="ＭＳ Ｐゴシック" charset="-128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MS PGothic" pitchFamily="34" charset="-128"/>
                <a:cs typeface="ＭＳ Ｐゴシック" charset="-128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  <a:cs typeface="ＭＳ Ｐゴシック" charset="-128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  <a:cs typeface="ＭＳ Ｐゴシック" charset="-128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  <a:cs typeface="ＭＳ Ｐゴシック" charset="-128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sz="2200" dirty="0" smtClean="0">
                <a:solidFill>
                  <a:prstClr val="black"/>
                </a:solidFill>
              </a:rPr>
              <a:t>Detecting infiltrator conducting reconnaissance</a:t>
            </a:r>
            <a:endParaRPr lang="en-US" sz="22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679044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Ensemble Clustering: Motivation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B206ADB-BCB7-498D-B4CB-648C2FEF58B0}" type="datetime1">
              <a:rPr lang="en-US" smtClean="0"/>
              <a:pPr>
                <a:defRPr/>
              </a:pPr>
              <a:t>1/4/2016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2E37EE9-18D6-421F-8DC1-52C21541CEAC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228600" y="990600"/>
            <a:ext cx="8610600" cy="55707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baseline="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Scalability and Robustness </a:t>
            </a:r>
          </a:p>
          <a:p>
            <a:pPr algn="ctr"/>
            <a:endParaRPr lang="en-US" baseline="0" dirty="0" smtClean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>
              <a:buFont typeface="Arial" pitchFamily="34" charset="0"/>
              <a:buChar char="•"/>
            </a:pPr>
            <a:r>
              <a:rPr lang="en-US" baseline="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000" i="1" baseline="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Problem</a:t>
            </a:r>
            <a:r>
              <a:rPr lang="en-US" sz="2000" baseline="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: “accurate” clustering algorithms are &gt; </a:t>
            </a:r>
            <a:r>
              <a:rPr lang="en-US" sz="2000" b="1" baseline="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O(N^2)</a:t>
            </a:r>
          </a:p>
          <a:p>
            <a:pPr>
              <a:buFont typeface="Arial" pitchFamily="34" charset="0"/>
              <a:buChar char="•"/>
            </a:pPr>
            <a:r>
              <a:rPr lang="en-US" sz="2000" baseline="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000" i="1" baseline="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Typical solutions</a:t>
            </a:r>
            <a:r>
              <a:rPr lang="en-US" sz="2000" baseline="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: </a:t>
            </a:r>
            <a:r>
              <a:rPr lang="en-US" sz="2000" b="1" baseline="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E-M</a:t>
            </a:r>
            <a:r>
              <a:rPr lang="en-US" sz="2000" baseline="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or O(K*N) clustering at scale</a:t>
            </a:r>
          </a:p>
          <a:p>
            <a:pPr>
              <a:buFont typeface="Arial" pitchFamily="34" charset="0"/>
              <a:buChar char="•"/>
            </a:pPr>
            <a:r>
              <a:rPr lang="en-US" sz="2000" baseline="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000" i="1" baseline="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However</a:t>
            </a:r>
            <a:r>
              <a:rPr lang="en-US" sz="2000" baseline="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: many fast clustering algorithms give </a:t>
            </a:r>
            <a:r>
              <a:rPr lang="en-US" sz="2000" b="1" baseline="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local minima</a:t>
            </a:r>
          </a:p>
          <a:p>
            <a:endParaRPr lang="en-US" sz="2000" baseline="0" dirty="0" smtClean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>
              <a:buFont typeface="Arial" pitchFamily="34" charset="0"/>
              <a:buChar char="•"/>
            </a:pPr>
            <a:endParaRPr lang="en-US" sz="2000" baseline="0" dirty="0" smtClean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>
              <a:buFont typeface="Arial" pitchFamily="34" charset="0"/>
              <a:buChar char="•"/>
            </a:pPr>
            <a:r>
              <a:rPr lang="en-US" sz="2000" baseline="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000" i="1" baseline="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Problem</a:t>
            </a:r>
            <a:r>
              <a:rPr lang="en-US" sz="2000" baseline="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: data sets are high dimensional or </a:t>
            </a:r>
            <a:r>
              <a:rPr lang="en-US" sz="2000" b="1" baseline="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distributed</a:t>
            </a:r>
          </a:p>
          <a:p>
            <a:pPr>
              <a:buFont typeface="Arial" pitchFamily="34" charset="0"/>
              <a:buChar char="•"/>
            </a:pPr>
            <a:r>
              <a:rPr lang="en-US" sz="2000" baseline="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000" i="1" baseline="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Typical solution</a:t>
            </a:r>
            <a:r>
              <a:rPr lang="en-US" sz="2000" baseline="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: repeated </a:t>
            </a:r>
            <a:r>
              <a:rPr lang="en-US" sz="2000" b="1" baseline="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sampling</a:t>
            </a:r>
            <a:r>
              <a:rPr lang="en-US" sz="2000" baseline="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or </a:t>
            </a:r>
            <a:r>
              <a:rPr lang="en-US" sz="2000" baseline="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subsetting</a:t>
            </a:r>
            <a:r>
              <a:rPr lang="en-US" sz="2000" baseline="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before clustering</a:t>
            </a:r>
          </a:p>
          <a:p>
            <a:pPr>
              <a:buFont typeface="Arial" pitchFamily="34" charset="0"/>
              <a:buChar char="•"/>
            </a:pPr>
            <a:r>
              <a:rPr lang="en-US" sz="2000" baseline="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000" i="1" baseline="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However</a:t>
            </a:r>
            <a:r>
              <a:rPr lang="en-US" sz="2000" baseline="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: unlike an ensemble of classifiers, </a:t>
            </a:r>
            <a:r>
              <a:rPr lang="en-US" sz="2000" b="1" baseline="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cluster labels don’t align</a:t>
            </a:r>
          </a:p>
          <a:p>
            <a:pPr>
              <a:buFont typeface="Arial" pitchFamily="34" charset="0"/>
              <a:buChar char="•"/>
            </a:pPr>
            <a:endParaRPr lang="en-US" sz="2000" b="1" i="1" baseline="0" dirty="0" smtClean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algn="ctr"/>
            <a:r>
              <a:rPr lang="en-US" sz="1600" b="1" baseline="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References</a:t>
            </a:r>
          </a:p>
          <a:p>
            <a:pPr>
              <a:buFont typeface="Arial" pitchFamily="34" charset="0"/>
              <a:buChar char="•"/>
            </a:pPr>
            <a:r>
              <a:rPr lang="en-US" sz="1400" b="1" baseline="0" dirty="0" smtClean="0">
                <a:latin typeface="+mn-lt"/>
                <a:ea typeface="Tahoma" pitchFamily="34" charset="0"/>
                <a:cs typeface="Tahoma" pitchFamily="34" charset="0"/>
              </a:rPr>
              <a:t> </a:t>
            </a:r>
            <a:r>
              <a:rPr lang="en-US" sz="1400" baseline="0" dirty="0" err="1" smtClean="0">
                <a:latin typeface="+mn-lt"/>
              </a:rPr>
              <a:t>Strehl</a:t>
            </a:r>
            <a:r>
              <a:rPr lang="en-US" sz="1400" baseline="0" dirty="0" smtClean="0">
                <a:latin typeface="+mn-lt"/>
              </a:rPr>
              <a:t>, A., &amp; </a:t>
            </a:r>
            <a:r>
              <a:rPr lang="en-US" sz="1400" baseline="0" dirty="0" err="1" smtClean="0">
                <a:latin typeface="+mn-lt"/>
              </a:rPr>
              <a:t>Ghosh</a:t>
            </a:r>
            <a:r>
              <a:rPr lang="en-US" sz="1400" baseline="0" dirty="0" smtClean="0">
                <a:latin typeface="+mn-lt"/>
              </a:rPr>
              <a:t>, J. (2003). Cluster ensembles---a knowledge reuse framework for combining multiple partitions. </a:t>
            </a:r>
            <a:r>
              <a:rPr lang="en-US" sz="1400" i="1" baseline="0" dirty="0" smtClean="0">
                <a:latin typeface="+mn-lt"/>
              </a:rPr>
              <a:t>The Journal of Machine Learning Research</a:t>
            </a:r>
            <a:r>
              <a:rPr lang="en-US" sz="1400" baseline="0" dirty="0" smtClean="0">
                <a:latin typeface="+mn-lt"/>
              </a:rPr>
              <a:t>, </a:t>
            </a:r>
            <a:r>
              <a:rPr lang="en-US" sz="1400" i="1" baseline="0" dirty="0" smtClean="0">
                <a:latin typeface="+mn-lt"/>
              </a:rPr>
              <a:t>3</a:t>
            </a:r>
            <a:r>
              <a:rPr lang="en-US" sz="1400" baseline="0" dirty="0" smtClean="0">
                <a:latin typeface="+mn-lt"/>
              </a:rPr>
              <a:t>, 583-617.</a:t>
            </a:r>
            <a:endParaRPr lang="en-US" sz="1400" baseline="0" dirty="0" smtClean="0">
              <a:latin typeface="+mn-lt"/>
              <a:ea typeface="Tahoma" pitchFamily="34" charset="0"/>
              <a:cs typeface="Tahoma" pitchFamily="34" charset="0"/>
            </a:endParaRPr>
          </a:p>
          <a:p>
            <a:pPr>
              <a:buFont typeface="Arial" pitchFamily="34" charset="0"/>
              <a:buChar char="•"/>
            </a:pPr>
            <a:r>
              <a:rPr lang="en-US" sz="1400" baseline="0" dirty="0" smtClean="0">
                <a:latin typeface="+mn-lt"/>
              </a:rPr>
              <a:t> Fred, A. L., &amp; Jain, A. K. (2005). Combining multiple </a:t>
            </a:r>
            <a:r>
              <a:rPr lang="en-US" sz="1400" baseline="0" dirty="0" err="1" smtClean="0">
                <a:latin typeface="+mn-lt"/>
              </a:rPr>
              <a:t>clusterings</a:t>
            </a:r>
            <a:r>
              <a:rPr lang="en-US" sz="1400" baseline="0" dirty="0" smtClean="0">
                <a:latin typeface="+mn-lt"/>
              </a:rPr>
              <a:t> using evidence accumulation. </a:t>
            </a:r>
            <a:r>
              <a:rPr lang="en-US" sz="1400" i="1" baseline="0" dirty="0" smtClean="0">
                <a:latin typeface="+mn-lt"/>
              </a:rPr>
              <a:t>Pattern Analysis and Machine Intelligence, IEEE Transactions on</a:t>
            </a:r>
            <a:r>
              <a:rPr lang="en-US" sz="1400" baseline="0" dirty="0" smtClean="0">
                <a:latin typeface="+mn-lt"/>
              </a:rPr>
              <a:t>, </a:t>
            </a:r>
            <a:r>
              <a:rPr lang="en-US" sz="1400" i="1" baseline="0" dirty="0" smtClean="0">
                <a:latin typeface="+mn-lt"/>
              </a:rPr>
              <a:t>27</a:t>
            </a:r>
            <a:r>
              <a:rPr lang="en-US" sz="1400" baseline="0" dirty="0" smtClean="0">
                <a:latin typeface="+mn-lt"/>
              </a:rPr>
              <a:t>(6), 835-850.</a:t>
            </a:r>
          </a:p>
          <a:p>
            <a:pPr>
              <a:buFont typeface="Arial" pitchFamily="34" charset="0"/>
              <a:buChar char="•"/>
            </a:pPr>
            <a:r>
              <a:rPr lang="en-US" sz="1400" baseline="0" dirty="0" smtClean="0">
                <a:latin typeface="+mn-lt"/>
              </a:rPr>
              <a:t> </a:t>
            </a:r>
            <a:r>
              <a:rPr lang="en-US" sz="1400" baseline="0" dirty="0" err="1" smtClean="0">
                <a:latin typeface="+mn-lt"/>
              </a:rPr>
              <a:t>Topchy</a:t>
            </a:r>
            <a:r>
              <a:rPr lang="en-US" sz="1400" baseline="0" dirty="0" smtClean="0">
                <a:latin typeface="+mn-lt"/>
              </a:rPr>
              <a:t>, A., Jain, A. K., &amp; Punch, W. (2005). Clustering ensembles: Models of consensus and weak partitions. </a:t>
            </a:r>
            <a:r>
              <a:rPr lang="en-US" sz="1400" i="1" baseline="0" dirty="0" smtClean="0">
                <a:latin typeface="+mn-lt"/>
              </a:rPr>
              <a:t>Pattern Analysis and Machine Intelligence, IEEE Transactions on</a:t>
            </a:r>
            <a:r>
              <a:rPr lang="en-US" sz="1400" baseline="0" dirty="0" smtClean="0">
                <a:latin typeface="+mn-lt"/>
              </a:rPr>
              <a:t>, </a:t>
            </a:r>
            <a:r>
              <a:rPr lang="en-US" sz="1400" i="1" baseline="0" dirty="0" smtClean="0">
                <a:latin typeface="+mn-lt"/>
              </a:rPr>
              <a:t>27</a:t>
            </a:r>
            <a:r>
              <a:rPr lang="en-US" sz="1400" baseline="0" dirty="0" smtClean="0">
                <a:latin typeface="+mn-lt"/>
              </a:rPr>
              <a:t>(12), 1866-1881.</a:t>
            </a:r>
          </a:p>
          <a:p>
            <a:pPr>
              <a:buFont typeface="Arial" pitchFamily="34" charset="0"/>
              <a:buChar char="•"/>
            </a:pPr>
            <a:endParaRPr lang="en-US" sz="2000" b="1" baseline="0" dirty="0" smtClean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General Guidelines for DARPA PowerPoint_dh edits 2007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144A9B"/>
        </a:solidFill>
        <a:ln>
          <a:solidFill>
            <a:schemeClr val="bg1"/>
          </a:solidFill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baseline="0" dirty="0" smtClean="0">
            <a:latin typeface="Tahoma"/>
            <a:cs typeface="Tahoma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3_blank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144A9B"/>
        </a:solidFill>
        <a:ln>
          <a:solidFill>
            <a:schemeClr val="bg1"/>
          </a:solidFill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baseline="0" dirty="0" smtClean="0">
            <a:latin typeface="Tahoma"/>
            <a:cs typeface="Tahoma"/>
          </a:defRPr>
        </a:defPPr>
      </a:lstStyle>
    </a:tx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191</TotalTime>
  <Words>1535</Words>
  <Application>Microsoft Office PowerPoint</Application>
  <PresentationFormat>On-screen Show (4:3)</PresentationFormat>
  <Paragraphs>346</Paragraphs>
  <Slides>22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22</vt:i4>
      </vt:variant>
    </vt:vector>
  </HeadingPairs>
  <TitlesOfParts>
    <vt:vector size="25" baseType="lpstr">
      <vt:lpstr>Office Theme</vt:lpstr>
      <vt:lpstr>General Guidelines for DARPA PowerPoint_dh edits 2007</vt:lpstr>
      <vt:lpstr>3_blank</vt:lpstr>
      <vt:lpstr>Ensemble clustering methods</vt:lpstr>
      <vt:lpstr>Intro: classification versus clustering</vt:lpstr>
      <vt:lpstr>Intro: classification versus clustering</vt:lpstr>
      <vt:lpstr>Intro: why clustering?</vt:lpstr>
      <vt:lpstr>Network Defense program</vt:lpstr>
      <vt:lpstr>“Small data” clustering</vt:lpstr>
      <vt:lpstr>Scalable clustering in a MapReduce world</vt:lpstr>
      <vt:lpstr>Slide 8</vt:lpstr>
      <vt:lpstr>Ensemble Clustering: Motivation</vt:lpstr>
      <vt:lpstr>Ensemble Clustering: One Slide Overview</vt:lpstr>
      <vt:lpstr>Generating an ensemble of clustering partitions</vt:lpstr>
      <vt:lpstr>First-stage clusters (hyperedges) don’t align</vt:lpstr>
      <vt:lpstr>Second-stage clustering to produce metaclusters</vt:lpstr>
      <vt:lpstr>Decision points: first and second stage clustering</vt:lpstr>
      <vt:lpstr>Walkthrough: ensemble clustering on 20k smiley face</vt:lpstr>
      <vt:lpstr>Metaclustering</vt:lpstr>
      <vt:lpstr>Voting</vt:lpstr>
      <vt:lpstr>Extensions: entropy and density</vt:lpstr>
      <vt:lpstr>Extension: ensemble topology visualizations</vt:lpstr>
      <vt:lpstr>Workflow: categorizing 237k song lyrics</vt:lpstr>
      <vt:lpstr>Application: clustering 237k song lyrics</vt:lpstr>
      <vt:lpstr>Thank you!</vt:lpstr>
    </vt:vector>
  </TitlesOfParts>
  <Company>Data Tactics Corp.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sramesh</dc:creator>
  <cp:lastModifiedBy>sramesh</cp:lastModifiedBy>
  <cp:revision>21</cp:revision>
  <dcterms:created xsi:type="dcterms:W3CDTF">2015-12-28T13:15:00Z</dcterms:created>
  <dcterms:modified xsi:type="dcterms:W3CDTF">2016-01-04T20:32:35Z</dcterms:modified>
</cp:coreProperties>
</file>